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0" r:id="rId7"/>
    <p:sldId id="262" r:id="rId8"/>
    <p:sldId id="264" r:id="rId9"/>
    <p:sldId id="266" r:id="rId10"/>
    <p:sldId id="275" r:id="rId11"/>
    <p:sldId id="267" r:id="rId12"/>
    <p:sldId id="268" r:id="rId13"/>
    <p:sldId id="271" r:id="rId14"/>
    <p:sldId id="272" r:id="rId15"/>
    <p:sldId id="273" r:id="rId16"/>
    <p:sldId id="269"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E2DDD9"/>
    <a:srgbClr val="C1C1C1"/>
    <a:srgbClr val="DC1F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437"/>
  </p:normalViewPr>
  <p:slideViewPr>
    <p:cSldViewPr snapToGrid="0" snapToObjects="1">
      <p:cViewPr varScale="1">
        <p:scale>
          <a:sx n="116" d="100"/>
          <a:sy n="116" d="100"/>
        </p:scale>
        <p:origin x="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Test Execution Time (Minutes)</c:v>
                </c:pt>
              </c:strCache>
            </c:strRef>
          </c:cat>
          <c:val>
            <c:numRef>
              <c:f>Sheet1!$B$2</c:f>
              <c:numCache>
                <c:formatCode>General</c:formatCode>
                <c:ptCount val="1"/>
                <c:pt idx="0">
                  <c:v>1200</c:v>
                </c:pt>
              </c:numCache>
            </c:numRef>
          </c:val>
          <c:extLst>
            <c:ext xmlns:c16="http://schemas.microsoft.com/office/drawing/2014/chart" uri="{C3380CC4-5D6E-409C-BE32-E72D297353CC}">
              <c16:uniqueId val="{00000000-A753-8243-8D61-4EC13FF7208E}"/>
            </c:ext>
          </c:extLst>
        </c:ser>
        <c:ser>
          <c:idx val="1"/>
          <c:order val="1"/>
          <c:tx>
            <c:strRef>
              <c:f>Sheet1!$C$1</c:f>
              <c:strCache>
                <c:ptCount val="1"/>
                <c:pt idx="0">
                  <c:v>Series 2</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Test Execution Time (Minutes)</c:v>
                </c:pt>
              </c:strCache>
            </c:strRef>
          </c:cat>
          <c:val>
            <c:numRef>
              <c:f>Sheet1!$C$2</c:f>
              <c:numCache>
                <c:formatCode>General</c:formatCode>
                <c:ptCount val="1"/>
                <c:pt idx="0">
                  <c:v>12</c:v>
                </c:pt>
              </c:numCache>
            </c:numRef>
          </c:val>
          <c:extLst>
            <c:ext xmlns:c16="http://schemas.microsoft.com/office/drawing/2014/chart" uri="{C3380CC4-5D6E-409C-BE32-E72D297353CC}">
              <c16:uniqueId val="{00000001-A753-8243-8D61-4EC13FF7208E}"/>
            </c:ext>
          </c:extLst>
        </c:ser>
        <c:dLbls>
          <c:showLegendKey val="0"/>
          <c:showVal val="0"/>
          <c:showCatName val="0"/>
          <c:showSerName val="0"/>
          <c:showPercent val="0"/>
          <c:showBubbleSize val="0"/>
        </c:dLbls>
        <c:gapWidth val="219"/>
        <c:overlap val="-27"/>
        <c:axId val="1940837808"/>
        <c:axId val="1943062832"/>
      </c:barChart>
      <c:catAx>
        <c:axId val="1940837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3062832"/>
        <c:crosses val="autoZero"/>
        <c:auto val="1"/>
        <c:lblAlgn val="ctr"/>
        <c:lblOffset val="100"/>
        <c:noMultiLvlLbl val="0"/>
      </c:catAx>
      <c:valAx>
        <c:axId val="194306283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crossAx val="1940837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Scenarios</c:v>
                </c:pt>
              </c:strCache>
            </c:strRef>
          </c:cat>
          <c:val>
            <c:numRef>
              <c:f>Sheet1!$B$2</c:f>
              <c:numCache>
                <c:formatCode>General</c:formatCode>
                <c:ptCount val="1"/>
                <c:pt idx="0">
                  <c:v>84</c:v>
                </c:pt>
              </c:numCache>
            </c:numRef>
          </c:val>
          <c:extLst>
            <c:ext xmlns:c16="http://schemas.microsoft.com/office/drawing/2014/chart" uri="{C3380CC4-5D6E-409C-BE32-E72D297353CC}">
              <c16:uniqueId val="{00000000-0194-9C40-8A13-8031D133008F}"/>
            </c:ext>
          </c:extLst>
        </c:ser>
        <c:ser>
          <c:idx val="1"/>
          <c:order val="1"/>
          <c:tx>
            <c:strRef>
              <c:f>Sheet1!$C$1</c:f>
              <c:strCache>
                <c:ptCount val="1"/>
                <c:pt idx="0">
                  <c:v>Series 2</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Scenarios</c:v>
                </c:pt>
              </c:strCache>
            </c:strRef>
          </c:cat>
          <c:val>
            <c:numRef>
              <c:f>Sheet1!$C$2</c:f>
              <c:numCache>
                <c:formatCode>General</c:formatCode>
                <c:ptCount val="1"/>
                <c:pt idx="0">
                  <c:v>195</c:v>
                </c:pt>
              </c:numCache>
            </c:numRef>
          </c:val>
          <c:extLst>
            <c:ext xmlns:c16="http://schemas.microsoft.com/office/drawing/2014/chart" uri="{C3380CC4-5D6E-409C-BE32-E72D297353CC}">
              <c16:uniqueId val="{00000001-0194-9C40-8A13-8031D133008F}"/>
            </c:ext>
          </c:extLst>
        </c:ser>
        <c:dLbls>
          <c:showLegendKey val="0"/>
          <c:showVal val="0"/>
          <c:showCatName val="0"/>
          <c:showSerName val="0"/>
          <c:showPercent val="0"/>
          <c:showBubbleSize val="0"/>
        </c:dLbls>
        <c:gapWidth val="219"/>
        <c:overlap val="-27"/>
        <c:axId val="1938620576"/>
        <c:axId val="1938625296"/>
      </c:barChart>
      <c:catAx>
        <c:axId val="193862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8625296"/>
        <c:crosses val="autoZero"/>
        <c:auto val="1"/>
        <c:lblAlgn val="ctr"/>
        <c:lblOffset val="100"/>
        <c:noMultiLvlLbl val="0"/>
      </c:catAx>
      <c:valAx>
        <c:axId val="193862529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93862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80060" y="380955"/>
            <a:ext cx="811019" cy="503578"/>
          </a:xfrm>
          <a:prstGeom prst="rect">
            <a:avLst/>
          </a:prstGeom>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80060" y="380955"/>
            <a:ext cx="811019" cy="503578"/>
          </a:xfrm>
          <a:prstGeom prst="rect">
            <a:avLst/>
          </a:prstGeom>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5/7/21</a:t>
            </a:fld>
            <a:endParaRPr lang="en-US" dirty="0"/>
          </a:p>
        </p:txBody>
      </p:sp>
      <p:sp>
        <p:nvSpPr>
          <p:cNvPr id="5" name="Footer Placeholder 4"/>
          <p:cNvSpPr>
            <a:spLocks noGrp="1"/>
          </p:cNvSpPr>
          <p:nvPr>
            <p:ph type="ftr" sz="quarter" idx="11"/>
          </p:nvPr>
        </p:nvSpPr>
        <p:spPr/>
        <p:txBody>
          <a:bodyPr/>
          <a:lstStyle/>
          <a:p>
            <a:endParaRPr lang="en-US" dirty="0"/>
          </a:p>
        </p:txBody>
      </p:sp>
      <p:cxnSp>
        <p:nvCxnSpPr>
          <p:cNvPr id="33" name="Straight Connector 32"/>
          <p:cNvCxnSpPr/>
          <p:nvPr/>
        </p:nvCxnSpPr>
        <p:spPr>
          <a:xfrm>
            <a:off x="1453896" y="1037190"/>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80060" y="380955"/>
            <a:ext cx="811019" cy="503578"/>
          </a:xfrm>
          <a:prstGeom prst="rect">
            <a:avLst/>
          </a:prstGeom>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480060" y="380955"/>
            <a:ext cx="811019" cy="503578"/>
          </a:xfrm>
          <a:prstGeom prst="rect">
            <a:avLst/>
          </a:prstGeom>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480060" y="380955"/>
            <a:ext cx="811019" cy="503578"/>
          </a:xfrm>
          <a:prstGeom prst="rect">
            <a:avLst/>
          </a:prstGeom>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480060" y="380955"/>
            <a:ext cx="811019" cy="503578"/>
          </a:xfrm>
          <a:prstGeom prst="rect">
            <a:avLst/>
          </a:prstGeom>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480060" y="380955"/>
            <a:ext cx="811019" cy="503578"/>
          </a:xfrm>
          <a:prstGeom prst="rect">
            <a:avLst/>
          </a:prstGeo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480060" y="380955"/>
            <a:ext cx="811019" cy="503578"/>
          </a:xfrm>
          <a:prstGeom prst="rect">
            <a:avLst/>
          </a:prstGeom>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5/7/21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a:xfrm>
            <a:off x="480060" y="380955"/>
            <a:ext cx="811019" cy="503578"/>
          </a:xfrm>
          <a:prstGeom prst="rect">
            <a:avLst/>
          </a:prstGeom>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22786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bwMode="black">
          <a:xfrm>
            <a:off x="0" y="6248406"/>
            <a:ext cx="12192000" cy="593936"/>
          </a:xfrm>
          <a:prstGeom prst="rect">
            <a:avLst/>
          </a:prstGeom>
        </p:spPr>
      </p:pic>
      <p:sp>
        <p:nvSpPr>
          <p:cNvPr id="2" name="Title Placeholder 1"/>
          <p:cNvSpPr>
            <a:spLocks noGrp="1"/>
          </p:cNvSpPr>
          <p:nvPr>
            <p:ph type="title"/>
          </p:nvPr>
        </p:nvSpPr>
        <p:spPr>
          <a:xfrm>
            <a:off x="1451579" y="386502"/>
            <a:ext cx="9603275" cy="66723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1487470"/>
            <a:ext cx="9603275" cy="39788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25567"/>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5/7/21</a:t>
            </a:fld>
            <a:endParaRPr lang="en-US" dirty="0"/>
          </a:p>
        </p:txBody>
      </p:sp>
      <p:sp>
        <p:nvSpPr>
          <p:cNvPr id="5" name="Footer Placeholder 4"/>
          <p:cNvSpPr>
            <a:spLocks noGrp="1"/>
          </p:cNvSpPr>
          <p:nvPr>
            <p:ph type="ftr" sz="quarter" idx="3"/>
          </p:nvPr>
        </p:nvSpPr>
        <p:spPr>
          <a:xfrm>
            <a:off x="1451579" y="24504"/>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cxnSp>
        <p:nvCxnSpPr>
          <p:cNvPr id="10" name="Straight Connector 9"/>
          <p:cNvCxnSpPr/>
          <p:nvPr/>
        </p:nvCxnSpPr>
        <p:spPr>
          <a:xfrm>
            <a:off x="0" y="625033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220254" y="122794"/>
            <a:ext cx="935039" cy="42182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emf"/></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tiff"/><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hart" Target="../charts/chart1.xml"/><Relationship Id="rId7" Type="http://schemas.openxmlformats.org/officeDocument/2006/relationships/image" Target="../media/image53.tiff"/><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2.xml"/><Relationship Id="rId4" Type="http://schemas.openxmlformats.org/officeDocument/2006/relationships/image" Target="../media/image61.tiff"/></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tiff"/><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900254" cy="2541431"/>
          </a:xfrm>
        </p:spPr>
        <p:txBody>
          <a:bodyPr>
            <a:normAutofit/>
          </a:bodyPr>
          <a:lstStyle/>
          <a:p>
            <a:r>
              <a:rPr lang="en-US" sz="6400" dirty="0"/>
              <a:t>Banking on </a:t>
            </a:r>
            <a:r>
              <a:rPr lang="en-US" sz="6400" dirty="0" err="1"/>
              <a:t>Devops</a:t>
            </a:r>
            <a:endParaRPr lang="en-US" sz="6400" dirty="0"/>
          </a:p>
        </p:txBody>
      </p:sp>
      <p:sp>
        <p:nvSpPr>
          <p:cNvPr id="3" name="Subtitle 2"/>
          <p:cNvSpPr>
            <a:spLocks noGrp="1"/>
          </p:cNvSpPr>
          <p:nvPr>
            <p:ph type="subTitle" idx="1"/>
          </p:nvPr>
        </p:nvSpPr>
        <p:spPr/>
        <p:txBody>
          <a:bodyPr/>
          <a:lstStyle/>
          <a:p>
            <a:r>
              <a:rPr lang="en-US" dirty="0"/>
              <a:t>A wondrous and glorious journey</a:t>
            </a:r>
          </a:p>
        </p:txBody>
      </p:sp>
    </p:spTree>
    <p:extLst>
      <p:ext uri="{BB962C8B-B14F-4D97-AF65-F5344CB8AC3E}">
        <p14:creationId xmlns:p14="http://schemas.microsoft.com/office/powerpoint/2010/main" val="1250576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20921" y="313363"/>
            <a:ext cx="8216591" cy="6306782"/>
          </a:xfrm>
          <a:prstGeom prst="rect">
            <a:avLst/>
          </a:prstGeom>
        </p:spPr>
      </p:pic>
      <p:sp>
        <p:nvSpPr>
          <p:cNvPr id="4" name="Title 3"/>
          <p:cNvSpPr>
            <a:spLocks noGrp="1"/>
          </p:cNvSpPr>
          <p:nvPr>
            <p:ph type="title"/>
          </p:nvPr>
        </p:nvSpPr>
        <p:spPr/>
        <p:txBody>
          <a:bodyPr/>
          <a:lstStyle/>
          <a:p>
            <a:r>
              <a:rPr lang="en-US" dirty="0"/>
              <a:t>tooling</a:t>
            </a:r>
          </a:p>
        </p:txBody>
      </p:sp>
      <p:pic>
        <p:nvPicPr>
          <p:cNvPr id="20" name="Picture 19"/>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53088" y="2185416"/>
            <a:ext cx="440824" cy="372363"/>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2897" y="2286000"/>
            <a:ext cx="1528916" cy="4530120"/>
          </a:xfrm>
          <a:prstGeom prst="rect">
            <a:avLst/>
          </a:prstGeom>
        </p:spPr>
      </p:pic>
    </p:spTree>
    <p:extLst>
      <p:ext uri="{BB962C8B-B14F-4D97-AF65-F5344CB8AC3E}">
        <p14:creationId xmlns:p14="http://schemas.microsoft.com/office/powerpoint/2010/main" val="1259113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Containergeddon</a:t>
            </a:r>
            <a:r>
              <a:rPr lang="en-US" dirty="0"/>
              <a:t> &amp; Generation C</a:t>
            </a:r>
          </a:p>
        </p:txBody>
      </p:sp>
      <p:pic>
        <p:nvPicPr>
          <p:cNvPr id="5" name="Picture 4"/>
          <p:cNvPicPr>
            <a:picLocks noChangeAspect="1"/>
          </p:cNvPicPr>
          <p:nvPr/>
        </p:nvPicPr>
        <p:blipFill>
          <a:blip r:embed="rId2"/>
          <a:stretch>
            <a:fillRect/>
          </a:stretch>
        </p:blipFill>
        <p:spPr>
          <a:xfrm>
            <a:off x="711201" y="2300704"/>
            <a:ext cx="1425972" cy="2336800"/>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0192" y="5653504"/>
            <a:ext cx="1828800" cy="602925"/>
          </a:xfrm>
          <a:prstGeom prst="rect">
            <a:avLst/>
          </a:prstGeom>
        </p:spPr>
      </p:pic>
      <p:grpSp>
        <p:nvGrpSpPr>
          <p:cNvPr id="7" name="Group 6"/>
          <p:cNvGrpSpPr/>
          <p:nvPr/>
        </p:nvGrpSpPr>
        <p:grpSpPr>
          <a:xfrm>
            <a:off x="3660560" y="4840703"/>
            <a:ext cx="1617216" cy="508000"/>
            <a:chOff x="3467100" y="2305050"/>
            <a:chExt cx="1212912" cy="381000"/>
          </a:xfrm>
        </p:grpSpPr>
        <p:sp>
          <p:nvSpPr>
            <p:cNvPr id="8" name="Rectangle 7"/>
            <p:cNvSpPr/>
            <p:nvPr/>
          </p:nvSpPr>
          <p:spPr>
            <a:xfrm>
              <a:off x="3467100" y="2305050"/>
              <a:ext cx="1028700" cy="381000"/>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67100" y="2305050"/>
              <a:ext cx="381000" cy="381000"/>
            </a:xfrm>
            <a:prstGeom prst="rect">
              <a:avLst/>
            </a:prstGeom>
          </p:spPr>
        </p:pic>
        <p:sp>
          <p:nvSpPr>
            <p:cNvPr id="10" name="TextBox 9"/>
            <p:cNvSpPr txBox="1"/>
            <p:nvPr/>
          </p:nvSpPr>
          <p:spPr>
            <a:xfrm>
              <a:off x="3765612" y="2316718"/>
              <a:ext cx="914400" cy="34624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Guest</a:t>
              </a:r>
            </a:p>
          </p:txBody>
        </p:sp>
      </p:grpSp>
      <p:grpSp>
        <p:nvGrpSpPr>
          <p:cNvPr id="11" name="Group 10"/>
          <p:cNvGrpSpPr/>
          <p:nvPr/>
        </p:nvGrpSpPr>
        <p:grpSpPr>
          <a:xfrm>
            <a:off x="5176176" y="4852540"/>
            <a:ext cx="1617216" cy="508000"/>
            <a:chOff x="3467100" y="2305050"/>
            <a:chExt cx="1212912" cy="381000"/>
          </a:xfrm>
        </p:grpSpPr>
        <p:sp>
          <p:nvSpPr>
            <p:cNvPr id="12" name="Rectangle 11"/>
            <p:cNvSpPr/>
            <p:nvPr/>
          </p:nvSpPr>
          <p:spPr>
            <a:xfrm>
              <a:off x="3467100" y="2305050"/>
              <a:ext cx="1028700" cy="381000"/>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67100" y="2305050"/>
              <a:ext cx="381000" cy="381000"/>
            </a:xfrm>
            <a:prstGeom prst="rect">
              <a:avLst/>
            </a:prstGeom>
          </p:spPr>
        </p:pic>
        <p:sp>
          <p:nvSpPr>
            <p:cNvPr id="14" name="TextBox 13"/>
            <p:cNvSpPr txBox="1"/>
            <p:nvPr/>
          </p:nvSpPr>
          <p:spPr>
            <a:xfrm>
              <a:off x="3765612" y="2316718"/>
              <a:ext cx="914400" cy="34624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Guest</a:t>
              </a:r>
            </a:p>
          </p:txBody>
        </p:sp>
      </p:grpSp>
      <p:grpSp>
        <p:nvGrpSpPr>
          <p:cNvPr id="15" name="Group 14"/>
          <p:cNvGrpSpPr/>
          <p:nvPr/>
        </p:nvGrpSpPr>
        <p:grpSpPr>
          <a:xfrm>
            <a:off x="3660560" y="4179825"/>
            <a:ext cx="1913632" cy="508966"/>
            <a:chOff x="2450976" y="2838088"/>
            <a:chExt cx="1435224" cy="381724"/>
          </a:xfrm>
        </p:grpSpPr>
        <p:sp>
          <p:nvSpPr>
            <p:cNvPr id="16" name="Rectangle 15"/>
            <p:cNvSpPr/>
            <p:nvPr/>
          </p:nvSpPr>
          <p:spPr>
            <a:xfrm>
              <a:off x="2450976" y="2838088"/>
              <a:ext cx="1028700" cy="381000"/>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75263" y="2867672"/>
              <a:ext cx="352140" cy="352140"/>
            </a:xfrm>
            <a:prstGeom prst="rect">
              <a:avLst/>
            </a:prstGeom>
          </p:spPr>
        </p:pic>
        <p:sp>
          <p:nvSpPr>
            <p:cNvPr id="18" name="TextBox 17"/>
            <p:cNvSpPr txBox="1"/>
            <p:nvPr/>
          </p:nvSpPr>
          <p:spPr>
            <a:xfrm>
              <a:off x="2971800" y="2867672"/>
              <a:ext cx="914400" cy="34624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OS</a:t>
              </a:r>
            </a:p>
          </p:txBody>
        </p:sp>
      </p:grpSp>
      <p:grpSp>
        <p:nvGrpSpPr>
          <p:cNvPr id="19" name="Group 18"/>
          <p:cNvGrpSpPr/>
          <p:nvPr/>
        </p:nvGrpSpPr>
        <p:grpSpPr>
          <a:xfrm>
            <a:off x="5176176" y="4199548"/>
            <a:ext cx="1913632" cy="508966"/>
            <a:chOff x="2450976" y="2838088"/>
            <a:chExt cx="1435224" cy="381724"/>
          </a:xfrm>
        </p:grpSpPr>
        <p:sp>
          <p:nvSpPr>
            <p:cNvPr id="20" name="Rectangle 19"/>
            <p:cNvSpPr/>
            <p:nvPr/>
          </p:nvSpPr>
          <p:spPr>
            <a:xfrm>
              <a:off x="2450976" y="2838088"/>
              <a:ext cx="1028700" cy="381000"/>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75263" y="2867672"/>
              <a:ext cx="352140" cy="352140"/>
            </a:xfrm>
            <a:prstGeom prst="rect">
              <a:avLst/>
            </a:prstGeom>
          </p:spPr>
        </p:pic>
        <p:sp>
          <p:nvSpPr>
            <p:cNvPr id="22" name="TextBox 21"/>
            <p:cNvSpPr txBox="1"/>
            <p:nvPr/>
          </p:nvSpPr>
          <p:spPr>
            <a:xfrm>
              <a:off x="2971800" y="2867672"/>
              <a:ext cx="914400" cy="34624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OS</a:t>
              </a:r>
            </a:p>
          </p:txBody>
        </p:sp>
      </p:grpSp>
      <p:grpSp>
        <p:nvGrpSpPr>
          <p:cNvPr id="23" name="Group 22"/>
          <p:cNvGrpSpPr/>
          <p:nvPr/>
        </p:nvGrpSpPr>
        <p:grpSpPr>
          <a:xfrm>
            <a:off x="3660560" y="3517972"/>
            <a:ext cx="1617216" cy="508965"/>
            <a:chOff x="2450976" y="2341702"/>
            <a:chExt cx="1212912" cy="381724"/>
          </a:xfrm>
        </p:grpSpPr>
        <p:grpSp>
          <p:nvGrpSpPr>
            <p:cNvPr id="24" name="Group 23"/>
            <p:cNvGrpSpPr/>
            <p:nvPr/>
          </p:nvGrpSpPr>
          <p:grpSpPr>
            <a:xfrm>
              <a:off x="2450976" y="2342426"/>
              <a:ext cx="1212912" cy="381000"/>
              <a:chOff x="3467100" y="2305050"/>
              <a:chExt cx="1212912" cy="381000"/>
            </a:xfrm>
          </p:grpSpPr>
          <p:sp>
            <p:nvSpPr>
              <p:cNvPr id="26" name="Rectangle 25"/>
              <p:cNvSpPr/>
              <p:nvPr/>
            </p:nvSpPr>
            <p:spPr>
              <a:xfrm>
                <a:off x="3467100" y="2305050"/>
                <a:ext cx="1028700" cy="381000"/>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27" name="TextBox 26"/>
              <p:cNvSpPr txBox="1"/>
              <p:nvPr/>
            </p:nvSpPr>
            <p:spPr>
              <a:xfrm>
                <a:off x="3765612" y="2316718"/>
                <a:ext cx="914400" cy="34624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Java</a:t>
                </a:r>
              </a:p>
            </p:txBody>
          </p:sp>
        </p:grpSp>
        <p:pic>
          <p:nvPicPr>
            <p:cNvPr id="25" name="Picture 24"/>
            <p:cNvPicPr>
              <a:picLocks noChangeAspect="1"/>
            </p:cNvPicPr>
            <p:nvPr/>
          </p:nvPicPr>
          <p:blipFill rotWithShape="1">
            <a:blip r:embed="rId6" cstate="email">
              <a:extLst>
                <a:ext uri="{28A0092B-C50C-407E-A947-70E740481C1C}">
                  <a14:useLocalDpi xmlns:a14="http://schemas.microsoft.com/office/drawing/2010/main"/>
                </a:ext>
              </a:extLst>
            </a:blip>
            <a:srcRect b="30741"/>
            <a:stretch/>
          </p:blipFill>
          <p:spPr>
            <a:xfrm>
              <a:off x="2479828" y="2341702"/>
              <a:ext cx="290419" cy="368794"/>
            </a:xfrm>
            <a:prstGeom prst="rect">
              <a:avLst/>
            </a:prstGeom>
          </p:spPr>
        </p:pic>
      </p:grpSp>
      <p:grpSp>
        <p:nvGrpSpPr>
          <p:cNvPr id="28" name="Group 27"/>
          <p:cNvGrpSpPr/>
          <p:nvPr/>
        </p:nvGrpSpPr>
        <p:grpSpPr>
          <a:xfrm>
            <a:off x="5161380" y="3518455"/>
            <a:ext cx="1617216" cy="508965"/>
            <a:chOff x="2450976" y="2341702"/>
            <a:chExt cx="1212912" cy="381724"/>
          </a:xfrm>
        </p:grpSpPr>
        <p:grpSp>
          <p:nvGrpSpPr>
            <p:cNvPr id="29" name="Group 28"/>
            <p:cNvGrpSpPr/>
            <p:nvPr/>
          </p:nvGrpSpPr>
          <p:grpSpPr>
            <a:xfrm>
              <a:off x="2450976" y="2342426"/>
              <a:ext cx="1212912" cy="381000"/>
              <a:chOff x="3467100" y="2305050"/>
              <a:chExt cx="1212912" cy="381000"/>
            </a:xfrm>
          </p:grpSpPr>
          <p:sp>
            <p:nvSpPr>
              <p:cNvPr id="31" name="Rectangle 30"/>
              <p:cNvSpPr/>
              <p:nvPr/>
            </p:nvSpPr>
            <p:spPr>
              <a:xfrm>
                <a:off x="3467100" y="2305050"/>
                <a:ext cx="1028700" cy="381000"/>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2" name="TextBox 31"/>
              <p:cNvSpPr txBox="1"/>
              <p:nvPr/>
            </p:nvSpPr>
            <p:spPr>
              <a:xfrm>
                <a:off x="3765612" y="2316718"/>
                <a:ext cx="914400" cy="34624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Java</a:t>
                </a:r>
              </a:p>
            </p:txBody>
          </p:sp>
        </p:grpSp>
        <p:pic>
          <p:nvPicPr>
            <p:cNvPr id="30" name="Picture 29"/>
            <p:cNvPicPr>
              <a:picLocks noChangeAspect="1"/>
            </p:cNvPicPr>
            <p:nvPr/>
          </p:nvPicPr>
          <p:blipFill rotWithShape="1">
            <a:blip r:embed="rId6" cstate="email">
              <a:extLst>
                <a:ext uri="{28A0092B-C50C-407E-A947-70E740481C1C}">
                  <a14:useLocalDpi xmlns:a14="http://schemas.microsoft.com/office/drawing/2010/main"/>
                </a:ext>
              </a:extLst>
            </a:blip>
            <a:srcRect b="30741"/>
            <a:stretch/>
          </p:blipFill>
          <p:spPr>
            <a:xfrm>
              <a:off x="2479828" y="2341702"/>
              <a:ext cx="290419" cy="368794"/>
            </a:xfrm>
            <a:prstGeom prst="rect">
              <a:avLst/>
            </a:prstGeom>
          </p:spPr>
        </p:pic>
      </p:grpSp>
      <p:grpSp>
        <p:nvGrpSpPr>
          <p:cNvPr id="33" name="Group 32"/>
          <p:cNvGrpSpPr/>
          <p:nvPr/>
        </p:nvGrpSpPr>
        <p:grpSpPr>
          <a:xfrm>
            <a:off x="3660560" y="2817697"/>
            <a:ext cx="1617216" cy="508000"/>
            <a:chOff x="2450976" y="1816493"/>
            <a:chExt cx="1212912" cy="381000"/>
          </a:xfrm>
        </p:grpSpPr>
        <p:grpSp>
          <p:nvGrpSpPr>
            <p:cNvPr id="34" name="Group 33"/>
            <p:cNvGrpSpPr/>
            <p:nvPr/>
          </p:nvGrpSpPr>
          <p:grpSpPr>
            <a:xfrm>
              <a:off x="2450976" y="1816493"/>
              <a:ext cx="1212912" cy="381000"/>
              <a:chOff x="3467100" y="2305050"/>
              <a:chExt cx="1212912" cy="381000"/>
            </a:xfrm>
          </p:grpSpPr>
          <p:sp>
            <p:nvSpPr>
              <p:cNvPr id="36" name="Rectangle 35"/>
              <p:cNvSpPr/>
              <p:nvPr/>
            </p:nvSpPr>
            <p:spPr>
              <a:xfrm>
                <a:off x="3467100" y="2305050"/>
                <a:ext cx="1028700" cy="381000"/>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7" name="TextBox 36"/>
              <p:cNvSpPr txBox="1"/>
              <p:nvPr/>
            </p:nvSpPr>
            <p:spPr>
              <a:xfrm>
                <a:off x="3765612" y="2316718"/>
                <a:ext cx="914400" cy="34624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Jersey</a:t>
                </a:r>
              </a:p>
            </p:txBody>
          </p:sp>
        </p:grpSp>
        <p:pic>
          <p:nvPicPr>
            <p:cNvPr id="35" name="Picture 2" descr="https://jersey.java.net/images/jersey_logo.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50976" y="1863628"/>
              <a:ext cx="386431" cy="3320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158421" y="2812999"/>
            <a:ext cx="1617216" cy="508000"/>
            <a:chOff x="2450976" y="1816493"/>
            <a:chExt cx="1212912" cy="381000"/>
          </a:xfrm>
        </p:grpSpPr>
        <p:grpSp>
          <p:nvGrpSpPr>
            <p:cNvPr id="39" name="Group 38"/>
            <p:cNvGrpSpPr/>
            <p:nvPr/>
          </p:nvGrpSpPr>
          <p:grpSpPr>
            <a:xfrm>
              <a:off x="2450976" y="1816493"/>
              <a:ext cx="1212912" cy="381000"/>
              <a:chOff x="3467100" y="2305050"/>
              <a:chExt cx="1212912" cy="381000"/>
            </a:xfrm>
          </p:grpSpPr>
          <p:sp>
            <p:nvSpPr>
              <p:cNvPr id="41" name="Rectangle 40"/>
              <p:cNvSpPr/>
              <p:nvPr/>
            </p:nvSpPr>
            <p:spPr>
              <a:xfrm>
                <a:off x="3467100" y="2305050"/>
                <a:ext cx="1028700" cy="381000"/>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2" name="TextBox 41"/>
              <p:cNvSpPr txBox="1"/>
              <p:nvPr/>
            </p:nvSpPr>
            <p:spPr>
              <a:xfrm>
                <a:off x="3765612" y="2316718"/>
                <a:ext cx="914400" cy="34624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Jersey</a:t>
                </a:r>
              </a:p>
            </p:txBody>
          </p:sp>
        </p:grpSp>
        <p:pic>
          <p:nvPicPr>
            <p:cNvPr id="40" name="Picture 2" descr="https://jersey.java.net/images/jersey_logo.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50976" y="1863628"/>
              <a:ext cx="386431" cy="3320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3657600" y="2184419"/>
            <a:ext cx="3034192" cy="508000"/>
            <a:chOff x="3467099" y="2305050"/>
            <a:chExt cx="2275644" cy="381000"/>
          </a:xfrm>
        </p:grpSpPr>
        <p:sp>
          <p:nvSpPr>
            <p:cNvPr id="44" name="Rectangle 43"/>
            <p:cNvSpPr/>
            <p:nvPr/>
          </p:nvSpPr>
          <p:spPr>
            <a:xfrm>
              <a:off x="3467099" y="2305050"/>
              <a:ext cx="2154315" cy="381000"/>
            </a:xfrm>
            <a:prstGeom prst="rect">
              <a:avLst/>
            </a:prstGeom>
            <a:solidFill>
              <a:sysClr val="window" lastClr="FFFFFF">
                <a:lumMod val="95000"/>
              </a:sysClr>
            </a:solidFill>
            <a:ln w="3175" cap="flat" cmpd="sng" algn="ctr">
              <a:solidFill>
                <a:sysClr val="window" lastClr="FFFFFF">
                  <a:lumMod val="65000"/>
                </a:sys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5" name="TextBox 44"/>
            <p:cNvSpPr txBox="1"/>
            <p:nvPr/>
          </p:nvSpPr>
          <p:spPr>
            <a:xfrm>
              <a:off x="4381500" y="2308042"/>
              <a:ext cx="1361243" cy="34624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rPr>
                <a:t>Platform</a:t>
              </a:r>
            </a:p>
          </p:txBody>
        </p:sp>
      </p:grpSp>
      <p:pic>
        <p:nvPicPr>
          <p:cNvPr id="46" name="Picture 4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45393" y="2259720"/>
            <a:ext cx="982833" cy="393133"/>
          </a:xfrm>
          <a:prstGeom prst="rect">
            <a:avLst/>
          </a:prstGeom>
        </p:spPr>
      </p:pic>
      <p:sp>
        <p:nvSpPr>
          <p:cNvPr id="47" name="Rounded Rectangle 46"/>
          <p:cNvSpPr/>
          <p:nvPr/>
        </p:nvSpPr>
        <p:spPr>
          <a:xfrm>
            <a:off x="3657601" y="1691104"/>
            <a:ext cx="638196" cy="314133"/>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Calibri"/>
                <a:ea typeface="+mn-ea"/>
                <a:cs typeface="+mn-cs"/>
              </a:rPr>
              <a:t>IBX</a:t>
            </a:r>
          </a:p>
        </p:txBody>
      </p:sp>
      <p:sp>
        <p:nvSpPr>
          <p:cNvPr id="48" name="Rounded Rectangle 47"/>
          <p:cNvSpPr/>
          <p:nvPr/>
        </p:nvSpPr>
        <p:spPr>
          <a:xfrm>
            <a:off x="4372106" y="1691104"/>
            <a:ext cx="638196" cy="314133"/>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Calibri"/>
                <a:ea typeface="+mn-ea"/>
                <a:cs typeface="+mn-cs"/>
              </a:rPr>
              <a:t>TFA</a:t>
            </a:r>
          </a:p>
        </p:txBody>
      </p:sp>
      <p:sp>
        <p:nvSpPr>
          <p:cNvPr id="49" name="Rounded Rectangle 48"/>
          <p:cNvSpPr/>
          <p:nvPr/>
        </p:nvSpPr>
        <p:spPr>
          <a:xfrm>
            <a:off x="5086611" y="1691104"/>
            <a:ext cx="646560" cy="314133"/>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Calibri"/>
                <a:ea typeface="+mn-ea"/>
                <a:cs typeface="+mn-cs"/>
              </a:rPr>
              <a:t>BPY</a:t>
            </a:r>
          </a:p>
        </p:txBody>
      </p:sp>
      <p:sp>
        <p:nvSpPr>
          <p:cNvPr id="50" name="Rounded Rectangle 49"/>
          <p:cNvSpPr/>
          <p:nvPr/>
        </p:nvSpPr>
        <p:spPr>
          <a:xfrm>
            <a:off x="5809480" y="1691104"/>
            <a:ext cx="780712" cy="314133"/>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black"/>
                </a:solidFill>
                <a:effectLst/>
                <a:uLnTx/>
                <a:uFillTx/>
                <a:latin typeface="Calibri"/>
                <a:ea typeface="+mn-ea"/>
                <a:cs typeface="+mn-cs"/>
              </a:rPr>
              <a:t>MBL</a:t>
            </a:r>
          </a:p>
        </p:txBody>
      </p:sp>
      <p:sp>
        <p:nvSpPr>
          <p:cNvPr id="51" name="Rectangle 50"/>
          <p:cNvSpPr/>
          <p:nvPr/>
        </p:nvSpPr>
        <p:spPr>
          <a:xfrm>
            <a:off x="8432800" y="791364"/>
            <a:ext cx="2946400" cy="55411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mn-ea"/>
                <a:cs typeface="+mn-cs"/>
              </a:rPr>
              <a:t>Install / Release</a:t>
            </a:r>
          </a:p>
        </p:txBody>
      </p:sp>
      <p:sp>
        <p:nvSpPr>
          <p:cNvPr id="52" name="Rectangle 51"/>
          <p:cNvSpPr/>
          <p:nvPr/>
        </p:nvSpPr>
        <p:spPr>
          <a:xfrm>
            <a:off x="8432800" y="1472567"/>
            <a:ext cx="2946400" cy="1219853"/>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a:outerShdw blurRad="40000" dist="20000" dir="5400000" rotWithShape="0">
              <a:srgbClr val="000000">
                <a:alpha val="38000"/>
              </a:srgbClr>
            </a:outerShdw>
          </a:effectLst>
        </p:spPr>
        <p:txBody>
          <a:bodyPr rtlCol="0" anchor="t"/>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lumMod val="65000"/>
                    <a:lumOff val="35000"/>
                  </a:prstClr>
                </a:solidFill>
                <a:effectLst/>
                <a:uLnTx/>
                <a:uFillTx/>
                <a:latin typeface="Calibri"/>
                <a:ea typeface="+mn-ea"/>
                <a:cs typeface="+mn-cs"/>
              </a:rPr>
              <a:t>Configure</a:t>
            </a:r>
          </a:p>
        </p:txBody>
      </p:sp>
      <p:sp>
        <p:nvSpPr>
          <p:cNvPr id="53" name="Rounded Rectangle 52"/>
          <p:cNvSpPr/>
          <p:nvPr/>
        </p:nvSpPr>
        <p:spPr>
          <a:xfrm>
            <a:off x="8636000" y="1995904"/>
            <a:ext cx="1117600" cy="496432"/>
          </a:xfrm>
          <a:prstGeom prst="roundRect">
            <a:avLst/>
          </a:prstGeom>
          <a:solidFill>
            <a:sysClr val="windowText" lastClr="000000">
              <a:lumMod val="50000"/>
              <a:lumOff val="50000"/>
            </a:sysClr>
          </a:solid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Calibri"/>
                <a:ea typeface="+mn-ea"/>
                <a:cs typeface="+mn-cs"/>
              </a:rPr>
              <a:t>Security</a:t>
            </a:r>
          </a:p>
        </p:txBody>
      </p:sp>
      <p:sp>
        <p:nvSpPr>
          <p:cNvPr id="54" name="Rounded Rectangle 53"/>
          <p:cNvSpPr/>
          <p:nvPr/>
        </p:nvSpPr>
        <p:spPr>
          <a:xfrm>
            <a:off x="9871969" y="1995904"/>
            <a:ext cx="1405632" cy="496432"/>
          </a:xfrm>
          <a:prstGeom prst="roundRect">
            <a:avLst/>
          </a:prstGeom>
          <a:solidFill>
            <a:sysClr val="windowText" lastClr="000000">
              <a:lumMod val="50000"/>
              <a:lumOff val="50000"/>
            </a:sysClr>
          </a:solid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prstClr val="white"/>
                </a:solidFill>
                <a:effectLst/>
                <a:uLnTx/>
                <a:uFillTx/>
                <a:latin typeface="Calibri"/>
                <a:ea typeface="+mn-ea"/>
                <a:cs typeface="+mn-cs"/>
              </a:rPr>
              <a:t>Operations</a:t>
            </a:r>
          </a:p>
        </p:txBody>
      </p:sp>
      <p:sp>
        <p:nvSpPr>
          <p:cNvPr id="55" name="Rectangle 54"/>
          <p:cNvSpPr/>
          <p:nvPr/>
        </p:nvSpPr>
        <p:spPr>
          <a:xfrm>
            <a:off x="8432800" y="2823005"/>
            <a:ext cx="2946400" cy="100170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79646">
                    <a:lumMod val="50000"/>
                  </a:srgbClr>
                </a:solidFill>
                <a:effectLst/>
                <a:uLnTx/>
                <a:uFillTx/>
                <a:latin typeface="Calibri"/>
                <a:ea typeface="+mn-ea"/>
                <a:cs typeface="+mn-cs"/>
              </a:rPr>
              <a:t>Test &amp; Validate</a:t>
            </a:r>
          </a:p>
        </p:txBody>
      </p:sp>
      <p:sp>
        <p:nvSpPr>
          <p:cNvPr id="56" name="Rectangle 55"/>
          <p:cNvSpPr/>
          <p:nvPr/>
        </p:nvSpPr>
        <p:spPr>
          <a:xfrm>
            <a:off x="8432800" y="3977875"/>
            <a:ext cx="2946400" cy="495624"/>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BACC6">
                    <a:lumMod val="50000"/>
                  </a:srgbClr>
                </a:solidFill>
                <a:effectLst/>
                <a:uLnTx/>
                <a:uFillTx/>
                <a:latin typeface="Calibri"/>
                <a:ea typeface="+mn-ea"/>
                <a:cs typeface="+mn-cs"/>
              </a:rPr>
              <a:t>Patch</a:t>
            </a:r>
          </a:p>
        </p:txBody>
      </p:sp>
      <p:sp>
        <p:nvSpPr>
          <p:cNvPr id="57" name="Rectangle 56"/>
          <p:cNvSpPr/>
          <p:nvPr/>
        </p:nvSpPr>
        <p:spPr>
          <a:xfrm>
            <a:off x="8432800" y="4618677"/>
            <a:ext cx="2946400" cy="495624"/>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BACC6">
                    <a:lumMod val="50000"/>
                  </a:srgbClr>
                </a:solidFill>
                <a:effectLst/>
                <a:uLnTx/>
                <a:uFillTx/>
                <a:latin typeface="Calibri"/>
                <a:ea typeface="+mn-ea"/>
                <a:cs typeface="+mn-cs"/>
              </a:rPr>
              <a:t>Upgrade</a:t>
            </a:r>
          </a:p>
        </p:txBody>
      </p:sp>
      <p:sp>
        <p:nvSpPr>
          <p:cNvPr id="58" name="Rectangle 57"/>
          <p:cNvSpPr/>
          <p:nvPr/>
        </p:nvSpPr>
        <p:spPr>
          <a:xfrm>
            <a:off x="8432800" y="5259480"/>
            <a:ext cx="2946400" cy="495624"/>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BACC6">
                    <a:lumMod val="50000"/>
                  </a:srgbClr>
                </a:solidFill>
                <a:effectLst/>
                <a:uLnTx/>
                <a:uFillTx/>
                <a:latin typeface="Calibri"/>
                <a:ea typeface="+mn-ea"/>
                <a:cs typeface="+mn-cs"/>
              </a:rPr>
              <a:t>Hotfix</a:t>
            </a:r>
          </a:p>
        </p:txBody>
      </p:sp>
      <p:sp>
        <p:nvSpPr>
          <p:cNvPr id="59" name="Rounded Rectangle 58"/>
          <p:cNvSpPr/>
          <p:nvPr/>
        </p:nvSpPr>
        <p:spPr>
          <a:xfrm>
            <a:off x="9886982" y="3250616"/>
            <a:ext cx="1381621" cy="496432"/>
          </a:xfrm>
          <a:prstGeom prst="roundRect">
            <a:avLst/>
          </a:prstGeom>
          <a:solidFill>
            <a:srgbClr val="F79646">
              <a:lumMod val="75000"/>
            </a:srgbClr>
          </a:solidFill>
          <a:ln w="9525" cap="flat" cmpd="sng" algn="ctr">
            <a:solidFill>
              <a:srgbClr val="F79646">
                <a:lumMod val="7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prstClr val="white"/>
                </a:solidFill>
                <a:effectLst/>
                <a:uLnTx/>
                <a:uFillTx/>
                <a:latin typeface="Calibri"/>
                <a:ea typeface="+mn-ea"/>
                <a:cs typeface="+mn-cs"/>
              </a:rPr>
              <a:t>Dependencies</a:t>
            </a:r>
          </a:p>
        </p:txBody>
      </p:sp>
      <p:sp>
        <p:nvSpPr>
          <p:cNvPr id="60" name="Rounded Rectangle 59"/>
          <p:cNvSpPr/>
          <p:nvPr/>
        </p:nvSpPr>
        <p:spPr>
          <a:xfrm>
            <a:off x="8534401" y="3250616"/>
            <a:ext cx="1226972" cy="496432"/>
          </a:xfrm>
          <a:prstGeom prst="roundRect">
            <a:avLst/>
          </a:prstGeom>
          <a:solidFill>
            <a:srgbClr val="F79646">
              <a:lumMod val="75000"/>
            </a:srgbClr>
          </a:solidFill>
          <a:ln w="9525" cap="flat" cmpd="sng" algn="ctr">
            <a:solidFill>
              <a:srgbClr val="F79646">
                <a:lumMod val="7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467" b="0" i="0" u="none" strike="noStrike" kern="0" cap="none" spc="0" normalizeH="0" baseline="0" noProof="0" dirty="0">
                <a:ln>
                  <a:noFill/>
                </a:ln>
                <a:solidFill>
                  <a:prstClr val="white"/>
                </a:solidFill>
                <a:effectLst/>
                <a:uLnTx/>
                <a:uFillTx/>
                <a:latin typeface="Calibri"/>
                <a:ea typeface="+mn-ea"/>
                <a:cs typeface="+mn-cs"/>
              </a:rPr>
              <a:t>Application</a:t>
            </a:r>
          </a:p>
        </p:txBody>
      </p:sp>
      <p:sp>
        <p:nvSpPr>
          <p:cNvPr id="63" name="Right Arrow 62"/>
          <p:cNvSpPr/>
          <p:nvPr/>
        </p:nvSpPr>
        <p:spPr>
          <a:xfrm>
            <a:off x="2634433" y="3184306"/>
            <a:ext cx="508000" cy="1125485"/>
          </a:xfrm>
          <a:prstGeom prst="righ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cxnSp>
        <p:nvCxnSpPr>
          <p:cNvPr id="64" name="Straight Arrow Connector 63"/>
          <p:cNvCxnSpPr/>
          <p:nvPr/>
        </p:nvCxnSpPr>
        <p:spPr>
          <a:xfrm flipH="1">
            <a:off x="6530021" y="1068421"/>
            <a:ext cx="1902780" cy="1423915"/>
          </a:xfrm>
          <a:prstGeom prst="straightConnector1">
            <a:avLst/>
          </a:prstGeom>
          <a:noFill/>
          <a:ln w="9525" cap="flat" cmpd="sng" algn="ctr">
            <a:solidFill>
              <a:srgbClr val="4F81BD">
                <a:shade val="95000"/>
                <a:satMod val="105000"/>
              </a:srgbClr>
            </a:solidFill>
            <a:prstDash val="solid"/>
            <a:tailEnd type="triangle"/>
          </a:ln>
          <a:effectLst/>
        </p:spPr>
      </p:cxnSp>
      <p:cxnSp>
        <p:nvCxnSpPr>
          <p:cNvPr id="65" name="Straight Arrow Connector 64"/>
          <p:cNvCxnSpPr/>
          <p:nvPr/>
        </p:nvCxnSpPr>
        <p:spPr>
          <a:xfrm flipH="1">
            <a:off x="5047824" y="1068421"/>
            <a:ext cx="3384976" cy="3772283"/>
          </a:xfrm>
          <a:prstGeom prst="straightConnector1">
            <a:avLst/>
          </a:prstGeom>
          <a:noFill/>
          <a:ln w="9525" cap="flat" cmpd="sng" algn="ctr">
            <a:solidFill>
              <a:srgbClr val="4F81BD">
                <a:shade val="95000"/>
                <a:satMod val="105000"/>
              </a:srgbClr>
            </a:solidFill>
            <a:prstDash val="solid"/>
            <a:tailEnd type="triangle"/>
          </a:ln>
          <a:effectLst/>
        </p:spPr>
      </p:cxnSp>
      <p:cxnSp>
        <p:nvCxnSpPr>
          <p:cNvPr id="66" name="Straight Arrow Connector 65"/>
          <p:cNvCxnSpPr/>
          <p:nvPr/>
        </p:nvCxnSpPr>
        <p:spPr>
          <a:xfrm flipH="1">
            <a:off x="6530021" y="1068421"/>
            <a:ext cx="1902780" cy="267862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67" name="Straight Arrow Connector 66"/>
          <p:cNvCxnSpPr/>
          <p:nvPr/>
        </p:nvCxnSpPr>
        <p:spPr>
          <a:xfrm flipH="1">
            <a:off x="5047824" y="1068421"/>
            <a:ext cx="3384976" cy="2756283"/>
          </a:xfrm>
          <a:prstGeom prst="straightConnector1">
            <a:avLst/>
          </a:prstGeom>
          <a:noFill/>
          <a:ln w="9525" cap="flat" cmpd="sng" algn="ctr">
            <a:solidFill>
              <a:srgbClr val="4F81BD">
                <a:shade val="95000"/>
                <a:satMod val="105000"/>
              </a:srgbClr>
            </a:solidFill>
            <a:prstDash val="solid"/>
            <a:tailEnd type="triangle"/>
          </a:ln>
          <a:effectLst/>
        </p:spPr>
      </p:cxnSp>
      <p:cxnSp>
        <p:nvCxnSpPr>
          <p:cNvPr id="68" name="Straight Arrow Connector 67"/>
          <p:cNvCxnSpPr/>
          <p:nvPr/>
        </p:nvCxnSpPr>
        <p:spPr>
          <a:xfrm flipH="1">
            <a:off x="5014592" y="1068421"/>
            <a:ext cx="3418208" cy="336540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69" name="Straight Arrow Connector 68"/>
          <p:cNvCxnSpPr/>
          <p:nvPr/>
        </p:nvCxnSpPr>
        <p:spPr>
          <a:xfrm flipH="1">
            <a:off x="6530021" y="1068421"/>
            <a:ext cx="1902780" cy="2045083"/>
          </a:xfrm>
          <a:prstGeom prst="straightConnector1">
            <a:avLst/>
          </a:prstGeom>
          <a:noFill/>
          <a:ln w="9525" cap="flat" cmpd="sng" algn="ctr">
            <a:solidFill>
              <a:srgbClr val="4F81BD">
                <a:shade val="95000"/>
                <a:satMod val="105000"/>
              </a:srgbClr>
            </a:solidFill>
            <a:prstDash val="solid"/>
            <a:tailEnd type="triangle"/>
          </a:ln>
          <a:effectLst/>
        </p:spPr>
      </p:cxnSp>
      <p:cxnSp>
        <p:nvCxnSpPr>
          <p:cNvPr id="70" name="Straight Arrow Connector 69"/>
          <p:cNvCxnSpPr/>
          <p:nvPr/>
        </p:nvCxnSpPr>
        <p:spPr>
          <a:xfrm flipH="1">
            <a:off x="6530021" y="1068421"/>
            <a:ext cx="1902780" cy="336540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71" name="Straight Arrow Connector 70"/>
          <p:cNvCxnSpPr/>
          <p:nvPr/>
        </p:nvCxnSpPr>
        <p:spPr>
          <a:xfrm flipH="1">
            <a:off x="6530021" y="1068421"/>
            <a:ext cx="1902780" cy="404588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72" name="Straight Arrow Connector 71"/>
          <p:cNvCxnSpPr/>
          <p:nvPr/>
        </p:nvCxnSpPr>
        <p:spPr>
          <a:xfrm flipH="1">
            <a:off x="5047824" y="1068422"/>
            <a:ext cx="3384976" cy="2115884"/>
          </a:xfrm>
          <a:prstGeom prst="straightConnector1">
            <a:avLst/>
          </a:prstGeom>
          <a:noFill/>
          <a:ln w="9525" cap="flat" cmpd="sng" algn="ctr">
            <a:solidFill>
              <a:srgbClr val="4F81BD">
                <a:shade val="95000"/>
                <a:satMod val="105000"/>
              </a:srgbClr>
            </a:solidFill>
            <a:prstDash val="solid"/>
            <a:tailEnd type="triangle"/>
          </a:ln>
          <a:effectLst/>
        </p:spPr>
      </p:cxnSp>
      <p:cxnSp>
        <p:nvCxnSpPr>
          <p:cNvPr id="73" name="Straight Arrow Connector 72"/>
          <p:cNvCxnSpPr/>
          <p:nvPr/>
        </p:nvCxnSpPr>
        <p:spPr>
          <a:xfrm flipH="1">
            <a:off x="3976699" y="1068421"/>
            <a:ext cx="4456101" cy="622683"/>
          </a:xfrm>
          <a:prstGeom prst="straightConnector1">
            <a:avLst/>
          </a:prstGeom>
          <a:noFill/>
          <a:ln w="9525" cap="flat" cmpd="sng" algn="ctr">
            <a:solidFill>
              <a:srgbClr val="4F81BD">
                <a:shade val="95000"/>
                <a:satMod val="105000"/>
              </a:srgbClr>
            </a:solidFill>
            <a:prstDash val="solid"/>
            <a:tailEnd type="triangle"/>
          </a:ln>
          <a:effectLst/>
        </p:spPr>
      </p:cxnSp>
      <p:cxnSp>
        <p:nvCxnSpPr>
          <p:cNvPr id="74" name="Straight Arrow Connector 73"/>
          <p:cNvCxnSpPr/>
          <p:nvPr/>
        </p:nvCxnSpPr>
        <p:spPr>
          <a:xfrm flipH="1">
            <a:off x="4691205" y="1068421"/>
            <a:ext cx="3741596" cy="622683"/>
          </a:xfrm>
          <a:prstGeom prst="straightConnector1">
            <a:avLst/>
          </a:prstGeom>
          <a:noFill/>
          <a:ln w="9525" cap="flat" cmpd="sng" algn="ctr">
            <a:solidFill>
              <a:srgbClr val="4F81BD">
                <a:shade val="95000"/>
                <a:satMod val="105000"/>
              </a:srgbClr>
            </a:solidFill>
            <a:prstDash val="solid"/>
            <a:tailEnd type="triangle"/>
          </a:ln>
          <a:effectLst/>
        </p:spPr>
      </p:cxnSp>
      <p:cxnSp>
        <p:nvCxnSpPr>
          <p:cNvPr id="75" name="Straight Arrow Connector 74"/>
          <p:cNvCxnSpPr/>
          <p:nvPr/>
        </p:nvCxnSpPr>
        <p:spPr>
          <a:xfrm flipH="1">
            <a:off x="5409891" y="1068421"/>
            <a:ext cx="3022909" cy="622683"/>
          </a:xfrm>
          <a:prstGeom prst="straightConnector1">
            <a:avLst/>
          </a:prstGeom>
          <a:noFill/>
          <a:ln w="9525" cap="flat" cmpd="sng" algn="ctr">
            <a:solidFill>
              <a:srgbClr val="4F81BD">
                <a:shade val="95000"/>
                <a:satMod val="105000"/>
              </a:srgbClr>
            </a:solidFill>
            <a:prstDash val="solid"/>
            <a:tailEnd type="triangle"/>
          </a:ln>
          <a:effectLst/>
        </p:spPr>
      </p:cxnSp>
      <p:cxnSp>
        <p:nvCxnSpPr>
          <p:cNvPr id="76" name="Straight Arrow Connector 75"/>
          <p:cNvCxnSpPr/>
          <p:nvPr/>
        </p:nvCxnSpPr>
        <p:spPr>
          <a:xfrm flipH="1">
            <a:off x="6199837" y="1068421"/>
            <a:ext cx="2232964" cy="622683"/>
          </a:xfrm>
          <a:prstGeom prst="straightConnector1">
            <a:avLst/>
          </a:prstGeom>
          <a:noFill/>
          <a:ln w="9525" cap="flat" cmpd="sng" algn="ctr">
            <a:solidFill>
              <a:srgbClr val="4F81BD">
                <a:shade val="95000"/>
                <a:satMod val="105000"/>
              </a:srgbClr>
            </a:solidFill>
            <a:prstDash val="solid"/>
            <a:tailEnd type="triangle"/>
          </a:ln>
          <a:effectLst/>
        </p:spPr>
      </p:cxnSp>
      <p:cxnSp>
        <p:nvCxnSpPr>
          <p:cNvPr id="77" name="Straight Arrow Connector 76"/>
          <p:cNvCxnSpPr/>
          <p:nvPr/>
        </p:nvCxnSpPr>
        <p:spPr>
          <a:xfrm flipH="1">
            <a:off x="6530021" y="2082493"/>
            <a:ext cx="1902780" cy="409843"/>
          </a:xfrm>
          <a:prstGeom prst="straightConnector1">
            <a:avLst/>
          </a:prstGeom>
          <a:noFill/>
          <a:ln w="9525" cap="flat" cmpd="sng" algn="ctr">
            <a:solidFill>
              <a:sysClr val="windowText" lastClr="000000">
                <a:lumMod val="65000"/>
                <a:lumOff val="35000"/>
              </a:sysClr>
            </a:solidFill>
            <a:prstDash val="solid"/>
            <a:tailEnd type="triangle"/>
          </a:ln>
          <a:effectLst/>
        </p:spPr>
      </p:cxnSp>
      <p:cxnSp>
        <p:nvCxnSpPr>
          <p:cNvPr id="78" name="Straight Arrow Connector 77"/>
          <p:cNvCxnSpPr/>
          <p:nvPr/>
        </p:nvCxnSpPr>
        <p:spPr>
          <a:xfrm flipH="1">
            <a:off x="5032162" y="2082493"/>
            <a:ext cx="3400639" cy="2351328"/>
          </a:xfrm>
          <a:prstGeom prst="straightConnector1">
            <a:avLst/>
          </a:prstGeom>
          <a:noFill/>
          <a:ln w="9525" cap="flat" cmpd="sng" algn="ctr">
            <a:solidFill>
              <a:sysClr val="windowText" lastClr="000000">
                <a:lumMod val="65000"/>
                <a:lumOff val="35000"/>
              </a:sysClr>
            </a:solidFill>
            <a:prstDash val="solid"/>
            <a:tailEnd type="triangle"/>
          </a:ln>
          <a:effectLst/>
        </p:spPr>
      </p:cxnSp>
      <p:cxnSp>
        <p:nvCxnSpPr>
          <p:cNvPr id="79" name="Straight Arrow Connector 78"/>
          <p:cNvCxnSpPr/>
          <p:nvPr/>
        </p:nvCxnSpPr>
        <p:spPr>
          <a:xfrm flipH="1">
            <a:off x="6547776" y="2082493"/>
            <a:ext cx="1885024" cy="2351328"/>
          </a:xfrm>
          <a:prstGeom prst="straightConnector1">
            <a:avLst/>
          </a:prstGeom>
          <a:noFill/>
          <a:ln w="9525" cap="flat" cmpd="sng" algn="ctr">
            <a:solidFill>
              <a:sysClr val="windowText" lastClr="000000">
                <a:lumMod val="65000"/>
                <a:lumOff val="35000"/>
              </a:sysClr>
            </a:solidFill>
            <a:prstDash val="solid"/>
            <a:tailEnd type="triangle"/>
          </a:ln>
          <a:effectLst/>
        </p:spPr>
      </p:cxnSp>
      <p:cxnSp>
        <p:nvCxnSpPr>
          <p:cNvPr id="80" name="Straight Arrow Connector 79"/>
          <p:cNvCxnSpPr/>
          <p:nvPr/>
        </p:nvCxnSpPr>
        <p:spPr>
          <a:xfrm flipH="1" flipV="1">
            <a:off x="3976699" y="2005237"/>
            <a:ext cx="4456101" cy="77256"/>
          </a:xfrm>
          <a:prstGeom prst="straightConnector1">
            <a:avLst/>
          </a:prstGeom>
          <a:noFill/>
          <a:ln w="9525" cap="flat" cmpd="sng" algn="ctr">
            <a:solidFill>
              <a:sysClr val="windowText" lastClr="000000">
                <a:lumMod val="65000"/>
                <a:lumOff val="35000"/>
              </a:sysClr>
            </a:solidFill>
            <a:prstDash val="solid"/>
            <a:tailEnd type="triangle"/>
          </a:ln>
          <a:effectLst/>
        </p:spPr>
      </p:cxnSp>
      <p:cxnSp>
        <p:nvCxnSpPr>
          <p:cNvPr id="81" name="Straight Arrow Connector 80"/>
          <p:cNvCxnSpPr/>
          <p:nvPr/>
        </p:nvCxnSpPr>
        <p:spPr>
          <a:xfrm flipH="1" flipV="1">
            <a:off x="4691205" y="2005237"/>
            <a:ext cx="3741596" cy="77256"/>
          </a:xfrm>
          <a:prstGeom prst="straightConnector1">
            <a:avLst/>
          </a:prstGeom>
          <a:noFill/>
          <a:ln w="9525" cap="flat" cmpd="sng" algn="ctr">
            <a:solidFill>
              <a:sysClr val="windowText" lastClr="000000">
                <a:lumMod val="65000"/>
                <a:lumOff val="35000"/>
              </a:sysClr>
            </a:solidFill>
            <a:prstDash val="solid"/>
            <a:tailEnd type="triangle"/>
          </a:ln>
          <a:effectLst/>
        </p:spPr>
      </p:cxnSp>
      <p:cxnSp>
        <p:nvCxnSpPr>
          <p:cNvPr id="82" name="Straight Arrow Connector 81"/>
          <p:cNvCxnSpPr/>
          <p:nvPr/>
        </p:nvCxnSpPr>
        <p:spPr>
          <a:xfrm flipH="1" flipV="1">
            <a:off x="5409891" y="2005237"/>
            <a:ext cx="3022909" cy="77256"/>
          </a:xfrm>
          <a:prstGeom prst="straightConnector1">
            <a:avLst/>
          </a:prstGeom>
          <a:noFill/>
          <a:ln w="9525" cap="flat" cmpd="sng" algn="ctr">
            <a:solidFill>
              <a:sysClr val="windowText" lastClr="000000">
                <a:lumMod val="65000"/>
                <a:lumOff val="35000"/>
              </a:sysClr>
            </a:solidFill>
            <a:prstDash val="solid"/>
            <a:tailEnd type="triangle"/>
          </a:ln>
          <a:effectLst/>
        </p:spPr>
      </p:cxnSp>
      <p:cxnSp>
        <p:nvCxnSpPr>
          <p:cNvPr id="83" name="Straight Arrow Connector 82"/>
          <p:cNvCxnSpPr/>
          <p:nvPr/>
        </p:nvCxnSpPr>
        <p:spPr>
          <a:xfrm flipH="1" flipV="1">
            <a:off x="6199837" y="2005237"/>
            <a:ext cx="2232964" cy="77256"/>
          </a:xfrm>
          <a:prstGeom prst="straightConnector1">
            <a:avLst/>
          </a:prstGeom>
          <a:noFill/>
          <a:ln w="9525" cap="flat" cmpd="sng" algn="ctr">
            <a:solidFill>
              <a:sysClr val="windowText" lastClr="000000">
                <a:lumMod val="65000"/>
                <a:lumOff val="35000"/>
              </a:sysClr>
            </a:solidFill>
            <a:prstDash val="solid"/>
            <a:tailEnd type="triangle"/>
          </a:ln>
          <a:effectLst/>
        </p:spPr>
      </p:cxnSp>
      <p:cxnSp>
        <p:nvCxnSpPr>
          <p:cNvPr id="88" name="Straight Arrow Connector 87"/>
          <p:cNvCxnSpPr/>
          <p:nvPr/>
        </p:nvCxnSpPr>
        <p:spPr>
          <a:xfrm flipH="1">
            <a:off x="5050568" y="3323855"/>
            <a:ext cx="3382233" cy="1100968"/>
          </a:xfrm>
          <a:prstGeom prst="straightConnector1">
            <a:avLst/>
          </a:prstGeom>
          <a:noFill/>
          <a:ln w="9525" cap="flat" cmpd="sng" algn="ctr">
            <a:solidFill>
              <a:srgbClr val="F79646">
                <a:lumMod val="75000"/>
              </a:srgbClr>
            </a:solidFill>
            <a:prstDash val="solid"/>
            <a:tailEnd type="triangle"/>
          </a:ln>
          <a:effectLst/>
        </p:spPr>
      </p:cxnSp>
      <p:cxnSp>
        <p:nvCxnSpPr>
          <p:cNvPr id="89" name="Straight Arrow Connector 88"/>
          <p:cNvCxnSpPr/>
          <p:nvPr/>
        </p:nvCxnSpPr>
        <p:spPr>
          <a:xfrm flipH="1">
            <a:off x="6547778" y="3323856"/>
            <a:ext cx="1885023" cy="1129689"/>
          </a:xfrm>
          <a:prstGeom prst="straightConnector1">
            <a:avLst/>
          </a:prstGeom>
          <a:noFill/>
          <a:ln w="9525" cap="flat" cmpd="sng" algn="ctr">
            <a:solidFill>
              <a:srgbClr val="F79646">
                <a:lumMod val="75000"/>
              </a:srgbClr>
            </a:solidFill>
            <a:prstDash val="solid"/>
            <a:tailEnd type="triangle"/>
          </a:ln>
          <a:effectLst/>
        </p:spPr>
      </p:cxnSp>
      <p:cxnSp>
        <p:nvCxnSpPr>
          <p:cNvPr id="90" name="Straight Arrow Connector 89"/>
          <p:cNvCxnSpPr/>
          <p:nvPr/>
        </p:nvCxnSpPr>
        <p:spPr>
          <a:xfrm flipH="1" flipV="1">
            <a:off x="4691205" y="2005238"/>
            <a:ext cx="3741596" cy="1318617"/>
          </a:xfrm>
          <a:prstGeom prst="straightConnector1">
            <a:avLst/>
          </a:prstGeom>
          <a:noFill/>
          <a:ln w="9525" cap="flat" cmpd="sng" algn="ctr">
            <a:solidFill>
              <a:srgbClr val="F79646">
                <a:lumMod val="75000"/>
              </a:srgbClr>
            </a:solidFill>
            <a:prstDash val="solid"/>
            <a:tailEnd type="triangle"/>
          </a:ln>
          <a:effectLst/>
        </p:spPr>
      </p:cxnSp>
      <p:cxnSp>
        <p:nvCxnSpPr>
          <p:cNvPr id="91" name="Straight Arrow Connector 90"/>
          <p:cNvCxnSpPr/>
          <p:nvPr/>
        </p:nvCxnSpPr>
        <p:spPr>
          <a:xfrm flipH="1" flipV="1">
            <a:off x="5409891" y="2005238"/>
            <a:ext cx="3022909" cy="1318617"/>
          </a:xfrm>
          <a:prstGeom prst="straightConnector1">
            <a:avLst/>
          </a:prstGeom>
          <a:noFill/>
          <a:ln w="9525" cap="flat" cmpd="sng" algn="ctr">
            <a:solidFill>
              <a:srgbClr val="F79646">
                <a:lumMod val="75000"/>
              </a:srgbClr>
            </a:solidFill>
            <a:prstDash val="solid"/>
            <a:tailEnd type="triangle"/>
          </a:ln>
          <a:effectLst/>
        </p:spPr>
      </p:cxnSp>
      <p:cxnSp>
        <p:nvCxnSpPr>
          <p:cNvPr id="92" name="Straight Arrow Connector 91"/>
          <p:cNvCxnSpPr/>
          <p:nvPr/>
        </p:nvCxnSpPr>
        <p:spPr>
          <a:xfrm flipH="1" flipV="1">
            <a:off x="6199837" y="2005238"/>
            <a:ext cx="2232964" cy="1318617"/>
          </a:xfrm>
          <a:prstGeom prst="straightConnector1">
            <a:avLst/>
          </a:prstGeom>
          <a:noFill/>
          <a:ln w="9525" cap="flat" cmpd="sng" algn="ctr">
            <a:solidFill>
              <a:srgbClr val="F79646">
                <a:lumMod val="75000"/>
              </a:srgbClr>
            </a:solidFill>
            <a:prstDash val="solid"/>
            <a:tailEnd type="triangle"/>
          </a:ln>
          <a:effectLst/>
        </p:spPr>
      </p:cxnSp>
      <p:cxnSp>
        <p:nvCxnSpPr>
          <p:cNvPr id="93" name="Straight Arrow Connector 92"/>
          <p:cNvCxnSpPr/>
          <p:nvPr/>
        </p:nvCxnSpPr>
        <p:spPr>
          <a:xfrm flipH="1" flipV="1">
            <a:off x="6530021" y="2487609"/>
            <a:ext cx="1902779" cy="836247"/>
          </a:xfrm>
          <a:prstGeom prst="straightConnector1">
            <a:avLst/>
          </a:prstGeom>
          <a:noFill/>
          <a:ln w="9525" cap="flat" cmpd="sng" algn="ctr">
            <a:solidFill>
              <a:srgbClr val="F79646">
                <a:lumMod val="75000"/>
              </a:srgbClr>
            </a:solidFill>
            <a:prstDash val="solid"/>
            <a:tailEnd type="triangle"/>
          </a:ln>
          <a:effectLst/>
        </p:spPr>
      </p:cxnSp>
      <p:cxnSp>
        <p:nvCxnSpPr>
          <p:cNvPr id="94" name="Straight Arrow Connector 93"/>
          <p:cNvCxnSpPr/>
          <p:nvPr/>
        </p:nvCxnSpPr>
        <p:spPr>
          <a:xfrm flipH="1" flipV="1">
            <a:off x="3976699" y="2005238"/>
            <a:ext cx="4456101" cy="1318617"/>
          </a:xfrm>
          <a:prstGeom prst="straightConnector1">
            <a:avLst/>
          </a:prstGeom>
          <a:noFill/>
          <a:ln w="9525" cap="flat" cmpd="sng" algn="ctr">
            <a:solidFill>
              <a:srgbClr val="F79646">
                <a:lumMod val="75000"/>
              </a:srgbClr>
            </a:solidFill>
            <a:prstDash val="solid"/>
            <a:tailEnd type="triangle"/>
          </a:ln>
          <a:effectLst/>
        </p:spPr>
      </p:cxnSp>
      <p:cxnSp>
        <p:nvCxnSpPr>
          <p:cNvPr id="95" name="Straight Arrow Connector 94"/>
          <p:cNvCxnSpPr/>
          <p:nvPr/>
        </p:nvCxnSpPr>
        <p:spPr>
          <a:xfrm flipH="1" flipV="1">
            <a:off x="6547776" y="3089407"/>
            <a:ext cx="1885024" cy="1136280"/>
          </a:xfrm>
          <a:prstGeom prst="straightConnector1">
            <a:avLst/>
          </a:prstGeom>
          <a:noFill/>
          <a:ln w="9525" cap="flat" cmpd="sng" algn="ctr">
            <a:solidFill>
              <a:srgbClr val="4BACC6">
                <a:lumMod val="75000"/>
              </a:srgbClr>
            </a:solidFill>
            <a:prstDash val="solid"/>
            <a:tailEnd type="triangle"/>
          </a:ln>
          <a:effectLst/>
        </p:spPr>
      </p:cxnSp>
      <p:cxnSp>
        <p:nvCxnSpPr>
          <p:cNvPr id="96" name="Straight Arrow Connector 95"/>
          <p:cNvCxnSpPr/>
          <p:nvPr/>
        </p:nvCxnSpPr>
        <p:spPr>
          <a:xfrm flipH="1" flipV="1">
            <a:off x="5032160" y="3099855"/>
            <a:ext cx="3400641" cy="1125832"/>
          </a:xfrm>
          <a:prstGeom prst="straightConnector1">
            <a:avLst/>
          </a:prstGeom>
          <a:noFill/>
          <a:ln w="9525" cap="flat" cmpd="sng" algn="ctr">
            <a:solidFill>
              <a:srgbClr val="4BACC6">
                <a:lumMod val="75000"/>
              </a:srgbClr>
            </a:solidFill>
            <a:prstDash val="solid"/>
            <a:tailEnd type="triangle"/>
          </a:ln>
          <a:effectLst/>
        </p:spPr>
      </p:cxnSp>
      <p:cxnSp>
        <p:nvCxnSpPr>
          <p:cNvPr id="97" name="Straight Arrow Connector 96"/>
          <p:cNvCxnSpPr/>
          <p:nvPr/>
        </p:nvCxnSpPr>
        <p:spPr>
          <a:xfrm flipH="1" flipV="1">
            <a:off x="6530021" y="3848786"/>
            <a:ext cx="1902780" cy="376901"/>
          </a:xfrm>
          <a:prstGeom prst="straightConnector1">
            <a:avLst/>
          </a:prstGeom>
          <a:noFill/>
          <a:ln w="9525" cap="flat" cmpd="sng" algn="ctr">
            <a:solidFill>
              <a:srgbClr val="4BACC6">
                <a:lumMod val="75000"/>
              </a:srgbClr>
            </a:solidFill>
            <a:prstDash val="solid"/>
            <a:tailEnd type="triangle"/>
          </a:ln>
          <a:effectLst/>
        </p:spPr>
      </p:cxnSp>
      <p:cxnSp>
        <p:nvCxnSpPr>
          <p:cNvPr id="98" name="Straight Arrow Connector 97"/>
          <p:cNvCxnSpPr/>
          <p:nvPr/>
        </p:nvCxnSpPr>
        <p:spPr>
          <a:xfrm flipH="1" flipV="1">
            <a:off x="5032160" y="3806146"/>
            <a:ext cx="3400640" cy="419541"/>
          </a:xfrm>
          <a:prstGeom prst="straightConnector1">
            <a:avLst/>
          </a:prstGeom>
          <a:noFill/>
          <a:ln w="9525" cap="flat" cmpd="sng" algn="ctr">
            <a:solidFill>
              <a:srgbClr val="4BACC6">
                <a:lumMod val="75000"/>
              </a:srgbClr>
            </a:solidFill>
            <a:prstDash val="solid"/>
            <a:tailEnd type="triangle"/>
          </a:ln>
          <a:effectLst/>
        </p:spPr>
      </p:cxnSp>
      <p:cxnSp>
        <p:nvCxnSpPr>
          <p:cNvPr id="99" name="Straight Arrow Connector 98"/>
          <p:cNvCxnSpPr/>
          <p:nvPr/>
        </p:nvCxnSpPr>
        <p:spPr>
          <a:xfrm flipH="1">
            <a:off x="6547776" y="4225687"/>
            <a:ext cx="1885024" cy="244504"/>
          </a:xfrm>
          <a:prstGeom prst="straightConnector1">
            <a:avLst/>
          </a:prstGeom>
          <a:noFill/>
          <a:ln w="9525" cap="flat" cmpd="sng" algn="ctr">
            <a:solidFill>
              <a:srgbClr val="4BACC6">
                <a:lumMod val="75000"/>
              </a:srgbClr>
            </a:solidFill>
            <a:prstDash val="solid"/>
            <a:tailEnd type="triangle"/>
          </a:ln>
          <a:effectLst/>
        </p:spPr>
      </p:cxnSp>
      <p:cxnSp>
        <p:nvCxnSpPr>
          <p:cNvPr id="100" name="Straight Arrow Connector 99"/>
          <p:cNvCxnSpPr/>
          <p:nvPr/>
        </p:nvCxnSpPr>
        <p:spPr>
          <a:xfrm flipH="1" flipV="1">
            <a:off x="6530019" y="2455642"/>
            <a:ext cx="1902781" cy="1770045"/>
          </a:xfrm>
          <a:prstGeom prst="straightConnector1">
            <a:avLst/>
          </a:prstGeom>
          <a:noFill/>
          <a:ln w="9525" cap="flat" cmpd="sng" algn="ctr">
            <a:solidFill>
              <a:srgbClr val="4BACC6">
                <a:lumMod val="75000"/>
              </a:srgbClr>
            </a:solidFill>
            <a:prstDash val="solid"/>
            <a:tailEnd type="triangle"/>
          </a:ln>
          <a:effectLst/>
        </p:spPr>
      </p:cxnSp>
      <p:cxnSp>
        <p:nvCxnSpPr>
          <p:cNvPr id="101" name="Straight Arrow Connector 100"/>
          <p:cNvCxnSpPr/>
          <p:nvPr/>
        </p:nvCxnSpPr>
        <p:spPr>
          <a:xfrm flipH="1" flipV="1">
            <a:off x="6199837" y="2005238"/>
            <a:ext cx="2232964" cy="2861252"/>
          </a:xfrm>
          <a:prstGeom prst="straightConnector1">
            <a:avLst/>
          </a:prstGeom>
          <a:noFill/>
          <a:ln w="9525" cap="flat" cmpd="sng" algn="ctr">
            <a:solidFill>
              <a:srgbClr val="4BACC6">
                <a:lumMod val="75000"/>
              </a:srgbClr>
            </a:solidFill>
            <a:prstDash val="solid"/>
            <a:tailEnd type="triangle"/>
          </a:ln>
          <a:effectLst/>
        </p:spPr>
      </p:cxnSp>
      <p:cxnSp>
        <p:nvCxnSpPr>
          <p:cNvPr id="102" name="Straight Arrow Connector 101"/>
          <p:cNvCxnSpPr/>
          <p:nvPr/>
        </p:nvCxnSpPr>
        <p:spPr>
          <a:xfrm flipH="1" flipV="1">
            <a:off x="4691205" y="2005238"/>
            <a:ext cx="3741596" cy="2861252"/>
          </a:xfrm>
          <a:prstGeom prst="straightConnector1">
            <a:avLst/>
          </a:prstGeom>
          <a:noFill/>
          <a:ln w="9525" cap="flat" cmpd="sng" algn="ctr">
            <a:solidFill>
              <a:srgbClr val="4BACC6">
                <a:lumMod val="75000"/>
              </a:srgbClr>
            </a:solidFill>
            <a:prstDash val="solid"/>
            <a:tailEnd type="triangle"/>
          </a:ln>
          <a:effectLst/>
        </p:spPr>
      </p:cxnSp>
      <p:cxnSp>
        <p:nvCxnSpPr>
          <p:cNvPr id="103" name="Straight Arrow Connector 102"/>
          <p:cNvCxnSpPr/>
          <p:nvPr/>
        </p:nvCxnSpPr>
        <p:spPr>
          <a:xfrm flipH="1" flipV="1">
            <a:off x="6519507" y="3860305"/>
            <a:ext cx="1913293" cy="1006184"/>
          </a:xfrm>
          <a:prstGeom prst="straightConnector1">
            <a:avLst/>
          </a:prstGeom>
          <a:noFill/>
          <a:ln w="9525" cap="flat" cmpd="sng" algn="ctr">
            <a:solidFill>
              <a:srgbClr val="4BACC6">
                <a:lumMod val="75000"/>
              </a:srgbClr>
            </a:solidFill>
            <a:prstDash val="solid"/>
            <a:tailEnd type="triangle"/>
          </a:ln>
          <a:effectLst/>
        </p:spPr>
      </p:cxnSp>
      <p:cxnSp>
        <p:nvCxnSpPr>
          <p:cNvPr id="104" name="Straight Arrow Connector 103"/>
          <p:cNvCxnSpPr/>
          <p:nvPr/>
        </p:nvCxnSpPr>
        <p:spPr>
          <a:xfrm flipH="1" flipV="1">
            <a:off x="3976699" y="2005238"/>
            <a:ext cx="4456101" cy="2861252"/>
          </a:xfrm>
          <a:prstGeom prst="straightConnector1">
            <a:avLst/>
          </a:prstGeom>
          <a:noFill/>
          <a:ln w="9525" cap="flat" cmpd="sng" algn="ctr">
            <a:solidFill>
              <a:srgbClr val="4BACC6">
                <a:lumMod val="75000"/>
              </a:srgbClr>
            </a:solidFill>
            <a:prstDash val="solid"/>
            <a:tailEnd type="triangle"/>
          </a:ln>
          <a:effectLst/>
        </p:spPr>
      </p:cxnSp>
      <p:cxnSp>
        <p:nvCxnSpPr>
          <p:cNvPr id="105" name="Straight Arrow Connector 104"/>
          <p:cNvCxnSpPr/>
          <p:nvPr/>
        </p:nvCxnSpPr>
        <p:spPr>
          <a:xfrm flipH="1" flipV="1">
            <a:off x="5409891" y="2005238"/>
            <a:ext cx="3022909" cy="2861252"/>
          </a:xfrm>
          <a:prstGeom prst="straightConnector1">
            <a:avLst/>
          </a:prstGeom>
          <a:noFill/>
          <a:ln w="9525" cap="flat" cmpd="sng" algn="ctr">
            <a:solidFill>
              <a:srgbClr val="4BACC6">
                <a:lumMod val="75000"/>
              </a:srgbClr>
            </a:solidFill>
            <a:prstDash val="solid"/>
            <a:tailEnd type="triangle"/>
          </a:ln>
          <a:effectLst/>
        </p:spPr>
      </p:cxnSp>
      <p:cxnSp>
        <p:nvCxnSpPr>
          <p:cNvPr id="106" name="Straight Arrow Connector 105"/>
          <p:cNvCxnSpPr/>
          <p:nvPr/>
        </p:nvCxnSpPr>
        <p:spPr>
          <a:xfrm flipH="1" flipV="1">
            <a:off x="5032157" y="3823535"/>
            <a:ext cx="3400643" cy="1042955"/>
          </a:xfrm>
          <a:prstGeom prst="straightConnector1">
            <a:avLst/>
          </a:prstGeom>
          <a:noFill/>
          <a:ln w="9525" cap="flat" cmpd="sng" algn="ctr">
            <a:solidFill>
              <a:srgbClr val="4BACC6">
                <a:lumMod val="75000"/>
              </a:srgbClr>
            </a:solidFill>
            <a:prstDash val="solid"/>
            <a:tailEnd type="triangle"/>
          </a:ln>
          <a:effectLst/>
        </p:spPr>
      </p:cxnSp>
      <p:cxnSp>
        <p:nvCxnSpPr>
          <p:cNvPr id="107" name="Straight Arrow Connector 106"/>
          <p:cNvCxnSpPr/>
          <p:nvPr/>
        </p:nvCxnSpPr>
        <p:spPr>
          <a:xfrm flipH="1" flipV="1">
            <a:off x="5032157" y="3098247"/>
            <a:ext cx="3400643" cy="1768243"/>
          </a:xfrm>
          <a:prstGeom prst="straightConnector1">
            <a:avLst/>
          </a:prstGeom>
          <a:noFill/>
          <a:ln w="9525" cap="flat" cmpd="sng" algn="ctr">
            <a:solidFill>
              <a:srgbClr val="4BACC6">
                <a:lumMod val="75000"/>
              </a:srgbClr>
            </a:solidFill>
            <a:prstDash val="solid"/>
            <a:tailEnd type="triangle"/>
          </a:ln>
          <a:effectLst/>
        </p:spPr>
      </p:cxnSp>
      <p:cxnSp>
        <p:nvCxnSpPr>
          <p:cNvPr id="108" name="Straight Arrow Connector 107"/>
          <p:cNvCxnSpPr/>
          <p:nvPr/>
        </p:nvCxnSpPr>
        <p:spPr>
          <a:xfrm flipH="1" flipV="1">
            <a:off x="6530019" y="3089249"/>
            <a:ext cx="1902781" cy="1777240"/>
          </a:xfrm>
          <a:prstGeom prst="straightConnector1">
            <a:avLst/>
          </a:prstGeom>
          <a:noFill/>
          <a:ln w="9525" cap="flat" cmpd="sng" algn="ctr">
            <a:solidFill>
              <a:srgbClr val="4BACC6">
                <a:lumMod val="75000"/>
              </a:srgbClr>
            </a:solidFill>
            <a:prstDash val="solid"/>
            <a:tailEnd type="triangle"/>
          </a:ln>
          <a:effectLst/>
        </p:spPr>
      </p:cxnSp>
      <p:cxnSp>
        <p:nvCxnSpPr>
          <p:cNvPr id="109" name="Straight Arrow Connector 108"/>
          <p:cNvCxnSpPr/>
          <p:nvPr/>
        </p:nvCxnSpPr>
        <p:spPr>
          <a:xfrm flipH="1" flipV="1">
            <a:off x="6530018" y="2479324"/>
            <a:ext cx="1902783" cy="3027969"/>
          </a:xfrm>
          <a:prstGeom prst="straightConnector1">
            <a:avLst/>
          </a:prstGeom>
          <a:noFill/>
          <a:ln w="9525" cap="flat" cmpd="sng" algn="ctr">
            <a:solidFill>
              <a:srgbClr val="4BACC6">
                <a:lumMod val="75000"/>
              </a:srgbClr>
            </a:solidFill>
            <a:prstDash val="solid"/>
            <a:tailEnd type="triangle"/>
          </a:ln>
          <a:effectLst/>
        </p:spPr>
      </p:cxnSp>
      <p:sp>
        <p:nvSpPr>
          <p:cNvPr id="110" name="Content Placeholder 2"/>
          <p:cNvSpPr>
            <a:spLocks noGrp="1"/>
          </p:cNvSpPr>
          <p:nvPr>
            <p:ph idx="1"/>
          </p:nvPr>
        </p:nvSpPr>
        <p:spPr>
          <a:xfrm>
            <a:off x="8280385" y="2220349"/>
            <a:ext cx="4240225" cy="3124201"/>
          </a:xfrm>
        </p:spPr>
        <p:txBody>
          <a:bodyPr/>
          <a:lstStyle/>
          <a:p>
            <a:pPr marL="0" indent="0">
              <a:buNone/>
            </a:pPr>
            <a:r>
              <a:rPr lang="en-US" dirty="0"/>
              <a:t>• Daily Preview Builds</a:t>
            </a:r>
          </a:p>
          <a:p>
            <a:pPr marL="0" indent="0">
              <a:buNone/>
            </a:pPr>
            <a:r>
              <a:rPr lang="en-US" dirty="0"/>
              <a:t>• Open Source Platforms</a:t>
            </a:r>
          </a:p>
          <a:p>
            <a:pPr marL="0" indent="0">
              <a:buNone/>
            </a:pPr>
            <a:r>
              <a:rPr lang="en-US" dirty="0"/>
              <a:t>• 70+ Development Builds / Day</a:t>
            </a:r>
          </a:p>
          <a:p>
            <a:pPr marL="0" indent="0">
              <a:buNone/>
            </a:pPr>
            <a:r>
              <a:rPr lang="en-US" dirty="0"/>
              <a:t>• Developer Self-Service </a:t>
            </a:r>
          </a:p>
          <a:p>
            <a:pPr marL="0" indent="0">
              <a:buNone/>
            </a:pPr>
            <a:r>
              <a:rPr lang="en-US" dirty="0"/>
              <a:t>• No Patches &amp; Upgrades Just Deployments</a:t>
            </a:r>
          </a:p>
        </p:txBody>
      </p:sp>
      <p:pic>
        <p:nvPicPr>
          <p:cNvPr id="112" name="Picture 1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36955" y="1333669"/>
            <a:ext cx="3354838" cy="2354368"/>
          </a:xfrm>
          <a:prstGeom prst="rect">
            <a:avLst/>
          </a:prstGeom>
        </p:spPr>
      </p:pic>
      <p:pic>
        <p:nvPicPr>
          <p:cNvPr id="113" name="Picture 1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07751" y="1340009"/>
            <a:ext cx="3354838" cy="2354368"/>
          </a:xfrm>
          <a:prstGeom prst="rect">
            <a:avLst/>
          </a:prstGeom>
        </p:spPr>
      </p:pic>
      <p:pic>
        <p:nvPicPr>
          <p:cNvPr id="114" name="Picture 1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431189" y="3936330"/>
            <a:ext cx="3354838" cy="2354368"/>
          </a:xfrm>
          <a:prstGeom prst="rect">
            <a:avLst/>
          </a:prstGeom>
        </p:spPr>
      </p:pic>
      <p:pic>
        <p:nvPicPr>
          <p:cNvPr id="115" name="Picture 1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07751" y="3718059"/>
            <a:ext cx="3354838" cy="2354368"/>
          </a:xfrm>
          <a:prstGeom prst="rect">
            <a:avLst/>
          </a:prstGeom>
        </p:spPr>
      </p:pic>
      <p:pic>
        <p:nvPicPr>
          <p:cNvPr id="116" name="Picture 115"/>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07874" y="2909842"/>
            <a:ext cx="3730484" cy="2315238"/>
          </a:xfrm>
          <a:prstGeom prst="rect">
            <a:avLst/>
          </a:prstGeom>
        </p:spPr>
      </p:pic>
    </p:spTree>
    <p:extLst>
      <p:ext uri="{BB962C8B-B14F-4D97-AF65-F5344CB8AC3E}">
        <p14:creationId xmlns:p14="http://schemas.microsoft.com/office/powerpoint/2010/main" val="3279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par>
                                <p:cTn id="30" presetID="10" presetClass="entr" presetSubtype="0" fill="hold"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par>
                                <p:cTn id="58" presetID="10" presetClass="entr" presetSubtype="0" fill="hold" nodeType="with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fade">
                                      <p:cBhvr>
                                        <p:cTn id="60" dur="500"/>
                                        <p:tgtEl>
                                          <p:spTgt spid="6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childTnLst>
                                </p:cTn>
                              </p:par>
                              <p:par>
                                <p:cTn id="69" presetID="10"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nodeType="with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500"/>
                                        <p:tgtEl>
                                          <p:spTgt spid="64"/>
                                        </p:tgtEl>
                                      </p:cBhvr>
                                    </p:animEffect>
                                  </p:childTnLst>
                                </p:cTn>
                              </p:par>
                              <p:par>
                                <p:cTn id="80" presetID="10" presetClass="entr" presetSubtype="0"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par>
                                <p:cTn id="83" presetID="10"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fade">
                                      <p:cBhvr>
                                        <p:cTn id="90" dur="500"/>
                                        <p:tgtEl>
                                          <p:spTgt spid="76"/>
                                        </p:tgtEl>
                                      </p:cBhvr>
                                    </p:animEffect>
                                  </p:childTnLst>
                                </p:cTn>
                              </p:par>
                              <p:par>
                                <p:cTn id="91" presetID="10" presetClass="entr" presetSubtype="0" fill="hold" nodeType="with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fade">
                                      <p:cBhvr>
                                        <p:cTn id="93" dur="500"/>
                                        <p:tgtEl>
                                          <p:spTgt spid="75"/>
                                        </p:tgtEl>
                                      </p:cBhvr>
                                    </p:animEffect>
                                  </p:childTnLst>
                                </p:cTn>
                              </p:par>
                              <p:par>
                                <p:cTn id="94" presetID="10" presetClass="entr" presetSubtype="0" fill="hold" nodeType="with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fade">
                                      <p:cBhvr>
                                        <p:cTn id="96" dur="500"/>
                                        <p:tgtEl>
                                          <p:spTgt spid="74"/>
                                        </p:tgtEl>
                                      </p:cBhvr>
                                    </p:animEffect>
                                  </p:childTnLst>
                                </p:cTn>
                              </p:par>
                              <p:par>
                                <p:cTn id="97" presetID="10" presetClass="entr" presetSubtype="0" fill="hold" nodeType="with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fade">
                                      <p:cBhvr>
                                        <p:cTn id="99" dur="500"/>
                                        <p:tgtEl>
                                          <p:spTgt spid="7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500"/>
                                        <p:tgtEl>
                                          <p:spTgt spid="4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fade">
                                      <p:cBhvr>
                                        <p:cTn id="111" dur="500"/>
                                        <p:tgtEl>
                                          <p:spTgt spid="5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fade">
                                      <p:cBhvr>
                                        <p:cTn id="116" dur="500"/>
                                        <p:tgtEl>
                                          <p:spTgt spid="78"/>
                                        </p:tgtEl>
                                      </p:cBhvr>
                                    </p:animEffect>
                                  </p:childTnLst>
                                </p:cTn>
                              </p:par>
                              <p:par>
                                <p:cTn id="117" presetID="10" presetClass="entr" presetSubtype="0" fill="hold" nodeType="withEffect">
                                  <p:stCondLst>
                                    <p:cond delay="0"/>
                                  </p:stCondLst>
                                  <p:childTnLst>
                                    <p:set>
                                      <p:cBhvr>
                                        <p:cTn id="118" dur="1" fill="hold">
                                          <p:stCondLst>
                                            <p:cond delay="0"/>
                                          </p:stCondLst>
                                        </p:cTn>
                                        <p:tgtEl>
                                          <p:spTgt spid="79"/>
                                        </p:tgtEl>
                                        <p:attrNameLst>
                                          <p:attrName>style.visibility</p:attrName>
                                        </p:attrNameLst>
                                      </p:cBhvr>
                                      <p:to>
                                        <p:strVal val="visible"/>
                                      </p:to>
                                    </p:set>
                                    <p:animEffect transition="in" filter="fade">
                                      <p:cBhvr>
                                        <p:cTn id="119" dur="500"/>
                                        <p:tgtEl>
                                          <p:spTgt spid="79"/>
                                        </p:tgtEl>
                                      </p:cBhvr>
                                    </p:animEffect>
                                  </p:childTnLst>
                                </p:cTn>
                              </p:par>
                              <p:par>
                                <p:cTn id="120" presetID="10" presetClass="entr" presetSubtype="0" fill="hold"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fade">
                                      <p:cBhvr>
                                        <p:cTn id="125" dur="500"/>
                                        <p:tgtEl>
                                          <p:spTgt spid="81"/>
                                        </p:tgtEl>
                                      </p:cBhvr>
                                    </p:animEffect>
                                  </p:childTnLst>
                                </p:cTn>
                              </p:par>
                              <p:par>
                                <p:cTn id="126" presetID="10" presetClass="entr" presetSubtype="0" fill="hold" nodeType="with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fade">
                                      <p:cBhvr>
                                        <p:cTn id="128" dur="500"/>
                                        <p:tgtEl>
                                          <p:spTgt spid="82"/>
                                        </p:tgtEl>
                                      </p:cBhvr>
                                    </p:animEffect>
                                  </p:childTnLst>
                                </p:cTn>
                              </p:par>
                              <p:par>
                                <p:cTn id="129" presetID="10" presetClass="entr" presetSubtype="0" fill="hold" nodeType="withEffect">
                                  <p:stCondLst>
                                    <p:cond delay="0"/>
                                  </p:stCondLst>
                                  <p:childTnLst>
                                    <p:set>
                                      <p:cBhvr>
                                        <p:cTn id="130" dur="1" fill="hold">
                                          <p:stCondLst>
                                            <p:cond delay="0"/>
                                          </p:stCondLst>
                                        </p:cTn>
                                        <p:tgtEl>
                                          <p:spTgt spid="83"/>
                                        </p:tgtEl>
                                        <p:attrNameLst>
                                          <p:attrName>style.visibility</p:attrName>
                                        </p:attrNameLst>
                                      </p:cBhvr>
                                      <p:to>
                                        <p:strVal val="visible"/>
                                      </p:to>
                                    </p:set>
                                    <p:animEffect transition="in" filter="fade">
                                      <p:cBhvr>
                                        <p:cTn id="131" dur="500"/>
                                        <p:tgtEl>
                                          <p:spTgt spid="8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2"/>
                                        </p:tgtEl>
                                        <p:attrNameLst>
                                          <p:attrName>style.visibility</p:attrName>
                                        </p:attrNameLst>
                                      </p:cBhvr>
                                      <p:to>
                                        <p:strVal val="visible"/>
                                      </p:to>
                                    </p:set>
                                    <p:animEffect transition="in" filter="fade">
                                      <p:cBhvr>
                                        <p:cTn id="134" dur="500"/>
                                        <p:tgtEl>
                                          <p:spTgt spid="5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4"/>
                                        </p:tgtEl>
                                        <p:attrNameLst>
                                          <p:attrName>style.visibility</p:attrName>
                                        </p:attrNameLst>
                                      </p:cBhvr>
                                      <p:to>
                                        <p:strVal val="visible"/>
                                      </p:to>
                                    </p:set>
                                    <p:animEffect transition="in" filter="fade">
                                      <p:cBhvr>
                                        <p:cTn id="140" dur="500"/>
                                        <p:tgtEl>
                                          <p:spTgt spid="54"/>
                                        </p:tgtEl>
                                      </p:cBhvr>
                                    </p:animEffect>
                                  </p:childTnLst>
                                </p:cTn>
                              </p:par>
                              <p:par>
                                <p:cTn id="141" presetID="10" presetClass="entr" presetSubtype="0" fill="hold" nodeType="with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500"/>
                                        <p:tgtEl>
                                          <p:spTgt spid="77"/>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88"/>
                                        </p:tgtEl>
                                        <p:attrNameLst>
                                          <p:attrName>style.visibility</p:attrName>
                                        </p:attrNameLst>
                                      </p:cBhvr>
                                      <p:to>
                                        <p:strVal val="visible"/>
                                      </p:to>
                                    </p:set>
                                    <p:animEffect transition="in" filter="fade">
                                      <p:cBhvr>
                                        <p:cTn id="148" dur="500"/>
                                        <p:tgtEl>
                                          <p:spTgt spid="88"/>
                                        </p:tgtEl>
                                      </p:cBhvr>
                                    </p:animEffect>
                                  </p:childTnLst>
                                </p:cTn>
                              </p:par>
                              <p:par>
                                <p:cTn id="149" presetID="10" presetClass="entr" presetSubtype="0" fill="hold" nodeType="withEffect">
                                  <p:stCondLst>
                                    <p:cond delay="0"/>
                                  </p:stCondLst>
                                  <p:childTnLst>
                                    <p:set>
                                      <p:cBhvr>
                                        <p:cTn id="150" dur="1" fill="hold">
                                          <p:stCondLst>
                                            <p:cond delay="0"/>
                                          </p:stCondLst>
                                        </p:cTn>
                                        <p:tgtEl>
                                          <p:spTgt spid="89"/>
                                        </p:tgtEl>
                                        <p:attrNameLst>
                                          <p:attrName>style.visibility</p:attrName>
                                        </p:attrNameLst>
                                      </p:cBhvr>
                                      <p:to>
                                        <p:strVal val="visible"/>
                                      </p:to>
                                    </p:set>
                                    <p:animEffect transition="in" filter="fade">
                                      <p:cBhvr>
                                        <p:cTn id="151" dur="500"/>
                                        <p:tgtEl>
                                          <p:spTgt spid="89"/>
                                        </p:tgtEl>
                                      </p:cBhvr>
                                    </p:animEffect>
                                  </p:childTnLst>
                                </p:cTn>
                              </p:par>
                              <p:par>
                                <p:cTn id="152" presetID="10" presetClass="entr" presetSubtype="0" fill="hold" nodeType="withEffect">
                                  <p:stCondLst>
                                    <p:cond delay="0"/>
                                  </p:stCondLst>
                                  <p:childTnLst>
                                    <p:set>
                                      <p:cBhvr>
                                        <p:cTn id="153" dur="1" fill="hold">
                                          <p:stCondLst>
                                            <p:cond delay="0"/>
                                          </p:stCondLst>
                                        </p:cTn>
                                        <p:tgtEl>
                                          <p:spTgt spid="90"/>
                                        </p:tgtEl>
                                        <p:attrNameLst>
                                          <p:attrName>style.visibility</p:attrName>
                                        </p:attrNameLst>
                                      </p:cBhvr>
                                      <p:to>
                                        <p:strVal val="visible"/>
                                      </p:to>
                                    </p:set>
                                    <p:animEffect transition="in" filter="fade">
                                      <p:cBhvr>
                                        <p:cTn id="154" dur="500"/>
                                        <p:tgtEl>
                                          <p:spTgt spid="90"/>
                                        </p:tgtEl>
                                      </p:cBhvr>
                                    </p:animEffect>
                                  </p:childTnLst>
                                </p:cTn>
                              </p:par>
                              <p:par>
                                <p:cTn id="155" presetID="10" presetClass="entr" presetSubtype="0" fill="hold" nodeType="withEffect">
                                  <p:stCondLst>
                                    <p:cond delay="0"/>
                                  </p:stCondLst>
                                  <p:childTnLst>
                                    <p:set>
                                      <p:cBhvr>
                                        <p:cTn id="156" dur="1" fill="hold">
                                          <p:stCondLst>
                                            <p:cond delay="0"/>
                                          </p:stCondLst>
                                        </p:cTn>
                                        <p:tgtEl>
                                          <p:spTgt spid="91"/>
                                        </p:tgtEl>
                                        <p:attrNameLst>
                                          <p:attrName>style.visibility</p:attrName>
                                        </p:attrNameLst>
                                      </p:cBhvr>
                                      <p:to>
                                        <p:strVal val="visible"/>
                                      </p:to>
                                    </p:set>
                                    <p:animEffect transition="in" filter="fade">
                                      <p:cBhvr>
                                        <p:cTn id="157" dur="500"/>
                                        <p:tgtEl>
                                          <p:spTgt spid="91"/>
                                        </p:tgtEl>
                                      </p:cBhvr>
                                    </p:animEffect>
                                  </p:childTnLst>
                                </p:cTn>
                              </p:par>
                              <p:par>
                                <p:cTn id="158" presetID="10" presetClass="entr" presetSubtype="0" fill="hold" nodeType="withEffect">
                                  <p:stCondLst>
                                    <p:cond delay="0"/>
                                  </p:stCondLst>
                                  <p:childTnLst>
                                    <p:set>
                                      <p:cBhvr>
                                        <p:cTn id="159" dur="1" fill="hold">
                                          <p:stCondLst>
                                            <p:cond delay="0"/>
                                          </p:stCondLst>
                                        </p:cTn>
                                        <p:tgtEl>
                                          <p:spTgt spid="92"/>
                                        </p:tgtEl>
                                        <p:attrNameLst>
                                          <p:attrName>style.visibility</p:attrName>
                                        </p:attrNameLst>
                                      </p:cBhvr>
                                      <p:to>
                                        <p:strVal val="visible"/>
                                      </p:to>
                                    </p:set>
                                    <p:animEffect transition="in" filter="fade">
                                      <p:cBhvr>
                                        <p:cTn id="160" dur="500"/>
                                        <p:tgtEl>
                                          <p:spTgt spid="92"/>
                                        </p:tgtEl>
                                      </p:cBhvr>
                                    </p:animEffect>
                                  </p:childTnLst>
                                </p:cTn>
                              </p:par>
                              <p:par>
                                <p:cTn id="161" presetID="10" presetClass="entr" presetSubtype="0" fill="hold" nodeType="withEffect">
                                  <p:stCondLst>
                                    <p:cond delay="0"/>
                                  </p:stCondLst>
                                  <p:childTnLst>
                                    <p:set>
                                      <p:cBhvr>
                                        <p:cTn id="162" dur="1" fill="hold">
                                          <p:stCondLst>
                                            <p:cond delay="0"/>
                                          </p:stCondLst>
                                        </p:cTn>
                                        <p:tgtEl>
                                          <p:spTgt spid="93"/>
                                        </p:tgtEl>
                                        <p:attrNameLst>
                                          <p:attrName>style.visibility</p:attrName>
                                        </p:attrNameLst>
                                      </p:cBhvr>
                                      <p:to>
                                        <p:strVal val="visible"/>
                                      </p:to>
                                    </p:set>
                                    <p:animEffect transition="in" filter="fade">
                                      <p:cBhvr>
                                        <p:cTn id="163" dur="500"/>
                                        <p:tgtEl>
                                          <p:spTgt spid="93"/>
                                        </p:tgtEl>
                                      </p:cBhvr>
                                    </p:animEffect>
                                  </p:childTnLst>
                                </p:cTn>
                              </p:par>
                              <p:par>
                                <p:cTn id="164" presetID="10" presetClass="entr" presetSubtype="0" fill="hold"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500"/>
                                        <p:tgtEl>
                                          <p:spTgt spid="9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55"/>
                                        </p:tgtEl>
                                        <p:attrNameLst>
                                          <p:attrName>style.visibility</p:attrName>
                                        </p:attrNameLst>
                                      </p:cBhvr>
                                      <p:to>
                                        <p:strVal val="visible"/>
                                      </p:to>
                                    </p:set>
                                    <p:animEffect transition="in" filter="fade">
                                      <p:cBhvr>
                                        <p:cTn id="169" dur="500"/>
                                        <p:tgtEl>
                                          <p:spTgt spid="5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500"/>
                                        <p:tgtEl>
                                          <p:spTgt spid="5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fade">
                                      <p:cBhvr>
                                        <p:cTn id="175" dur="500"/>
                                        <p:tgtEl>
                                          <p:spTgt spid="60"/>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56"/>
                                        </p:tgtEl>
                                        <p:attrNameLst>
                                          <p:attrName>style.visibility</p:attrName>
                                        </p:attrNameLst>
                                      </p:cBhvr>
                                      <p:to>
                                        <p:strVal val="visible"/>
                                      </p:to>
                                    </p:set>
                                    <p:animEffect transition="in" filter="fade">
                                      <p:cBhvr>
                                        <p:cTn id="180" dur="500"/>
                                        <p:tgtEl>
                                          <p:spTgt spid="56"/>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57"/>
                                        </p:tgtEl>
                                        <p:attrNameLst>
                                          <p:attrName>style.visibility</p:attrName>
                                        </p:attrNameLst>
                                      </p:cBhvr>
                                      <p:to>
                                        <p:strVal val="visible"/>
                                      </p:to>
                                    </p:set>
                                    <p:animEffect transition="in" filter="fade">
                                      <p:cBhvr>
                                        <p:cTn id="183" dur="500"/>
                                        <p:tgtEl>
                                          <p:spTgt spid="57"/>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58"/>
                                        </p:tgtEl>
                                        <p:attrNameLst>
                                          <p:attrName>style.visibility</p:attrName>
                                        </p:attrNameLst>
                                      </p:cBhvr>
                                      <p:to>
                                        <p:strVal val="visible"/>
                                      </p:to>
                                    </p:set>
                                    <p:animEffect transition="in" filter="fade">
                                      <p:cBhvr>
                                        <p:cTn id="186" dur="500"/>
                                        <p:tgtEl>
                                          <p:spTgt spid="58"/>
                                        </p:tgtEl>
                                      </p:cBhvr>
                                    </p:animEffect>
                                  </p:childTnLst>
                                </p:cTn>
                              </p:par>
                              <p:par>
                                <p:cTn id="187" presetID="10" presetClass="entr" presetSubtype="0" fill="hold" nodeType="withEffect">
                                  <p:stCondLst>
                                    <p:cond delay="0"/>
                                  </p:stCondLst>
                                  <p:childTnLst>
                                    <p:set>
                                      <p:cBhvr>
                                        <p:cTn id="188" dur="1" fill="hold">
                                          <p:stCondLst>
                                            <p:cond delay="0"/>
                                          </p:stCondLst>
                                        </p:cTn>
                                        <p:tgtEl>
                                          <p:spTgt spid="95"/>
                                        </p:tgtEl>
                                        <p:attrNameLst>
                                          <p:attrName>style.visibility</p:attrName>
                                        </p:attrNameLst>
                                      </p:cBhvr>
                                      <p:to>
                                        <p:strVal val="visible"/>
                                      </p:to>
                                    </p:set>
                                    <p:animEffect transition="in" filter="fade">
                                      <p:cBhvr>
                                        <p:cTn id="189" dur="500"/>
                                        <p:tgtEl>
                                          <p:spTgt spid="95"/>
                                        </p:tgtEl>
                                      </p:cBhvr>
                                    </p:animEffect>
                                  </p:childTnLst>
                                </p:cTn>
                              </p:par>
                              <p:par>
                                <p:cTn id="190" presetID="10" presetClass="entr" presetSubtype="0" fill="hold" nodeType="withEffect">
                                  <p:stCondLst>
                                    <p:cond delay="0"/>
                                  </p:stCondLst>
                                  <p:childTnLst>
                                    <p:set>
                                      <p:cBhvr>
                                        <p:cTn id="191" dur="1" fill="hold">
                                          <p:stCondLst>
                                            <p:cond delay="0"/>
                                          </p:stCondLst>
                                        </p:cTn>
                                        <p:tgtEl>
                                          <p:spTgt spid="96"/>
                                        </p:tgtEl>
                                        <p:attrNameLst>
                                          <p:attrName>style.visibility</p:attrName>
                                        </p:attrNameLst>
                                      </p:cBhvr>
                                      <p:to>
                                        <p:strVal val="visible"/>
                                      </p:to>
                                    </p:set>
                                    <p:animEffect transition="in" filter="fade">
                                      <p:cBhvr>
                                        <p:cTn id="192" dur="500"/>
                                        <p:tgtEl>
                                          <p:spTgt spid="96"/>
                                        </p:tgtEl>
                                      </p:cBhvr>
                                    </p:animEffect>
                                  </p:childTnLst>
                                </p:cTn>
                              </p:par>
                              <p:par>
                                <p:cTn id="193" presetID="10" presetClass="entr" presetSubtype="0" fill="hold" nodeType="withEffect">
                                  <p:stCondLst>
                                    <p:cond delay="0"/>
                                  </p:stCondLst>
                                  <p:childTnLst>
                                    <p:set>
                                      <p:cBhvr>
                                        <p:cTn id="194" dur="1" fill="hold">
                                          <p:stCondLst>
                                            <p:cond delay="0"/>
                                          </p:stCondLst>
                                        </p:cTn>
                                        <p:tgtEl>
                                          <p:spTgt spid="97"/>
                                        </p:tgtEl>
                                        <p:attrNameLst>
                                          <p:attrName>style.visibility</p:attrName>
                                        </p:attrNameLst>
                                      </p:cBhvr>
                                      <p:to>
                                        <p:strVal val="visible"/>
                                      </p:to>
                                    </p:set>
                                    <p:animEffect transition="in" filter="fade">
                                      <p:cBhvr>
                                        <p:cTn id="195" dur="500"/>
                                        <p:tgtEl>
                                          <p:spTgt spid="97"/>
                                        </p:tgtEl>
                                      </p:cBhvr>
                                    </p:animEffect>
                                  </p:childTnLst>
                                </p:cTn>
                              </p:par>
                              <p:par>
                                <p:cTn id="196" presetID="10" presetClass="entr" presetSubtype="0" fill="hold" nodeType="withEffect">
                                  <p:stCondLst>
                                    <p:cond delay="0"/>
                                  </p:stCondLst>
                                  <p:childTnLst>
                                    <p:set>
                                      <p:cBhvr>
                                        <p:cTn id="197" dur="1" fill="hold">
                                          <p:stCondLst>
                                            <p:cond delay="0"/>
                                          </p:stCondLst>
                                        </p:cTn>
                                        <p:tgtEl>
                                          <p:spTgt spid="98"/>
                                        </p:tgtEl>
                                        <p:attrNameLst>
                                          <p:attrName>style.visibility</p:attrName>
                                        </p:attrNameLst>
                                      </p:cBhvr>
                                      <p:to>
                                        <p:strVal val="visible"/>
                                      </p:to>
                                    </p:set>
                                    <p:animEffect transition="in" filter="fade">
                                      <p:cBhvr>
                                        <p:cTn id="198" dur="500"/>
                                        <p:tgtEl>
                                          <p:spTgt spid="98"/>
                                        </p:tgtEl>
                                      </p:cBhvr>
                                    </p:animEffect>
                                  </p:childTnLst>
                                </p:cTn>
                              </p:par>
                              <p:par>
                                <p:cTn id="199" presetID="10" presetClass="entr" presetSubtype="0" fill="hold" nodeType="withEffect">
                                  <p:stCondLst>
                                    <p:cond delay="0"/>
                                  </p:stCondLst>
                                  <p:childTnLst>
                                    <p:set>
                                      <p:cBhvr>
                                        <p:cTn id="200" dur="1" fill="hold">
                                          <p:stCondLst>
                                            <p:cond delay="0"/>
                                          </p:stCondLst>
                                        </p:cTn>
                                        <p:tgtEl>
                                          <p:spTgt spid="99"/>
                                        </p:tgtEl>
                                        <p:attrNameLst>
                                          <p:attrName>style.visibility</p:attrName>
                                        </p:attrNameLst>
                                      </p:cBhvr>
                                      <p:to>
                                        <p:strVal val="visible"/>
                                      </p:to>
                                    </p:set>
                                    <p:animEffect transition="in" filter="fade">
                                      <p:cBhvr>
                                        <p:cTn id="201" dur="500"/>
                                        <p:tgtEl>
                                          <p:spTgt spid="99"/>
                                        </p:tgtEl>
                                      </p:cBhvr>
                                    </p:animEffect>
                                  </p:childTnLst>
                                </p:cTn>
                              </p:par>
                              <p:par>
                                <p:cTn id="202" presetID="10" presetClass="entr" presetSubtype="0" fill="hold" nodeType="withEffect">
                                  <p:stCondLst>
                                    <p:cond delay="0"/>
                                  </p:stCondLst>
                                  <p:childTnLst>
                                    <p:set>
                                      <p:cBhvr>
                                        <p:cTn id="203" dur="1" fill="hold">
                                          <p:stCondLst>
                                            <p:cond delay="0"/>
                                          </p:stCondLst>
                                        </p:cTn>
                                        <p:tgtEl>
                                          <p:spTgt spid="100"/>
                                        </p:tgtEl>
                                        <p:attrNameLst>
                                          <p:attrName>style.visibility</p:attrName>
                                        </p:attrNameLst>
                                      </p:cBhvr>
                                      <p:to>
                                        <p:strVal val="visible"/>
                                      </p:to>
                                    </p:set>
                                    <p:animEffect transition="in" filter="fade">
                                      <p:cBhvr>
                                        <p:cTn id="204" dur="500"/>
                                        <p:tgtEl>
                                          <p:spTgt spid="100"/>
                                        </p:tgtEl>
                                      </p:cBhvr>
                                    </p:animEffect>
                                  </p:childTnLst>
                                </p:cTn>
                              </p:par>
                              <p:par>
                                <p:cTn id="205" presetID="10" presetClass="entr" presetSubtype="0" fill="hold" nodeType="withEffect">
                                  <p:stCondLst>
                                    <p:cond delay="0"/>
                                  </p:stCondLst>
                                  <p:childTnLst>
                                    <p:set>
                                      <p:cBhvr>
                                        <p:cTn id="206" dur="1" fill="hold">
                                          <p:stCondLst>
                                            <p:cond delay="0"/>
                                          </p:stCondLst>
                                        </p:cTn>
                                        <p:tgtEl>
                                          <p:spTgt spid="101"/>
                                        </p:tgtEl>
                                        <p:attrNameLst>
                                          <p:attrName>style.visibility</p:attrName>
                                        </p:attrNameLst>
                                      </p:cBhvr>
                                      <p:to>
                                        <p:strVal val="visible"/>
                                      </p:to>
                                    </p:set>
                                    <p:animEffect transition="in" filter="fade">
                                      <p:cBhvr>
                                        <p:cTn id="207" dur="500"/>
                                        <p:tgtEl>
                                          <p:spTgt spid="101"/>
                                        </p:tgtEl>
                                      </p:cBhvr>
                                    </p:animEffect>
                                  </p:childTnLst>
                                </p:cTn>
                              </p:par>
                              <p:par>
                                <p:cTn id="208" presetID="10" presetClass="entr" presetSubtype="0" fill="hold" nodeType="withEffect">
                                  <p:stCondLst>
                                    <p:cond delay="0"/>
                                  </p:stCondLst>
                                  <p:childTnLst>
                                    <p:set>
                                      <p:cBhvr>
                                        <p:cTn id="209" dur="1" fill="hold">
                                          <p:stCondLst>
                                            <p:cond delay="0"/>
                                          </p:stCondLst>
                                        </p:cTn>
                                        <p:tgtEl>
                                          <p:spTgt spid="102"/>
                                        </p:tgtEl>
                                        <p:attrNameLst>
                                          <p:attrName>style.visibility</p:attrName>
                                        </p:attrNameLst>
                                      </p:cBhvr>
                                      <p:to>
                                        <p:strVal val="visible"/>
                                      </p:to>
                                    </p:set>
                                    <p:animEffect transition="in" filter="fade">
                                      <p:cBhvr>
                                        <p:cTn id="210" dur="500"/>
                                        <p:tgtEl>
                                          <p:spTgt spid="102"/>
                                        </p:tgtEl>
                                      </p:cBhvr>
                                    </p:animEffect>
                                  </p:childTnLst>
                                </p:cTn>
                              </p:par>
                              <p:par>
                                <p:cTn id="211" presetID="10" presetClass="entr" presetSubtype="0" fill="hold" nodeType="withEffect">
                                  <p:stCondLst>
                                    <p:cond delay="0"/>
                                  </p:stCondLst>
                                  <p:childTnLst>
                                    <p:set>
                                      <p:cBhvr>
                                        <p:cTn id="212" dur="1" fill="hold">
                                          <p:stCondLst>
                                            <p:cond delay="0"/>
                                          </p:stCondLst>
                                        </p:cTn>
                                        <p:tgtEl>
                                          <p:spTgt spid="103"/>
                                        </p:tgtEl>
                                        <p:attrNameLst>
                                          <p:attrName>style.visibility</p:attrName>
                                        </p:attrNameLst>
                                      </p:cBhvr>
                                      <p:to>
                                        <p:strVal val="visible"/>
                                      </p:to>
                                    </p:set>
                                    <p:animEffect transition="in" filter="fade">
                                      <p:cBhvr>
                                        <p:cTn id="213" dur="500"/>
                                        <p:tgtEl>
                                          <p:spTgt spid="103"/>
                                        </p:tgtEl>
                                      </p:cBhvr>
                                    </p:animEffect>
                                  </p:childTnLst>
                                </p:cTn>
                              </p:par>
                              <p:par>
                                <p:cTn id="214" presetID="10" presetClass="entr" presetSubtype="0" fill="hold" nodeType="withEffect">
                                  <p:stCondLst>
                                    <p:cond delay="0"/>
                                  </p:stCondLst>
                                  <p:childTnLst>
                                    <p:set>
                                      <p:cBhvr>
                                        <p:cTn id="215" dur="1" fill="hold">
                                          <p:stCondLst>
                                            <p:cond delay="0"/>
                                          </p:stCondLst>
                                        </p:cTn>
                                        <p:tgtEl>
                                          <p:spTgt spid="104"/>
                                        </p:tgtEl>
                                        <p:attrNameLst>
                                          <p:attrName>style.visibility</p:attrName>
                                        </p:attrNameLst>
                                      </p:cBhvr>
                                      <p:to>
                                        <p:strVal val="visible"/>
                                      </p:to>
                                    </p:set>
                                    <p:animEffect transition="in" filter="fade">
                                      <p:cBhvr>
                                        <p:cTn id="216" dur="500"/>
                                        <p:tgtEl>
                                          <p:spTgt spid="104"/>
                                        </p:tgtEl>
                                      </p:cBhvr>
                                    </p:animEffect>
                                  </p:childTnLst>
                                </p:cTn>
                              </p:par>
                              <p:par>
                                <p:cTn id="217" presetID="10" presetClass="entr" presetSubtype="0" fill="hold" nodeType="withEffect">
                                  <p:stCondLst>
                                    <p:cond delay="0"/>
                                  </p:stCondLst>
                                  <p:childTnLst>
                                    <p:set>
                                      <p:cBhvr>
                                        <p:cTn id="218" dur="1" fill="hold">
                                          <p:stCondLst>
                                            <p:cond delay="0"/>
                                          </p:stCondLst>
                                        </p:cTn>
                                        <p:tgtEl>
                                          <p:spTgt spid="105"/>
                                        </p:tgtEl>
                                        <p:attrNameLst>
                                          <p:attrName>style.visibility</p:attrName>
                                        </p:attrNameLst>
                                      </p:cBhvr>
                                      <p:to>
                                        <p:strVal val="visible"/>
                                      </p:to>
                                    </p:set>
                                    <p:animEffect transition="in" filter="fade">
                                      <p:cBhvr>
                                        <p:cTn id="219" dur="500"/>
                                        <p:tgtEl>
                                          <p:spTgt spid="105"/>
                                        </p:tgtEl>
                                      </p:cBhvr>
                                    </p:animEffect>
                                  </p:childTnLst>
                                </p:cTn>
                              </p:par>
                              <p:par>
                                <p:cTn id="220" presetID="10" presetClass="entr" presetSubtype="0" fill="hold" nodeType="withEffect">
                                  <p:stCondLst>
                                    <p:cond delay="0"/>
                                  </p:stCondLst>
                                  <p:childTnLst>
                                    <p:set>
                                      <p:cBhvr>
                                        <p:cTn id="221" dur="1" fill="hold">
                                          <p:stCondLst>
                                            <p:cond delay="0"/>
                                          </p:stCondLst>
                                        </p:cTn>
                                        <p:tgtEl>
                                          <p:spTgt spid="106"/>
                                        </p:tgtEl>
                                        <p:attrNameLst>
                                          <p:attrName>style.visibility</p:attrName>
                                        </p:attrNameLst>
                                      </p:cBhvr>
                                      <p:to>
                                        <p:strVal val="visible"/>
                                      </p:to>
                                    </p:set>
                                    <p:animEffect transition="in" filter="fade">
                                      <p:cBhvr>
                                        <p:cTn id="222" dur="500"/>
                                        <p:tgtEl>
                                          <p:spTgt spid="106"/>
                                        </p:tgtEl>
                                      </p:cBhvr>
                                    </p:animEffect>
                                  </p:childTnLst>
                                </p:cTn>
                              </p:par>
                              <p:par>
                                <p:cTn id="223" presetID="10" presetClass="entr" presetSubtype="0" fill="hold" nodeType="withEffect">
                                  <p:stCondLst>
                                    <p:cond delay="0"/>
                                  </p:stCondLst>
                                  <p:childTnLst>
                                    <p:set>
                                      <p:cBhvr>
                                        <p:cTn id="224" dur="1" fill="hold">
                                          <p:stCondLst>
                                            <p:cond delay="0"/>
                                          </p:stCondLst>
                                        </p:cTn>
                                        <p:tgtEl>
                                          <p:spTgt spid="107"/>
                                        </p:tgtEl>
                                        <p:attrNameLst>
                                          <p:attrName>style.visibility</p:attrName>
                                        </p:attrNameLst>
                                      </p:cBhvr>
                                      <p:to>
                                        <p:strVal val="visible"/>
                                      </p:to>
                                    </p:set>
                                    <p:animEffect transition="in" filter="fade">
                                      <p:cBhvr>
                                        <p:cTn id="225" dur="500"/>
                                        <p:tgtEl>
                                          <p:spTgt spid="107"/>
                                        </p:tgtEl>
                                      </p:cBhvr>
                                    </p:animEffect>
                                  </p:childTnLst>
                                </p:cTn>
                              </p:par>
                              <p:par>
                                <p:cTn id="226" presetID="10" presetClass="entr" presetSubtype="0" fill="hold" nodeType="withEffect">
                                  <p:stCondLst>
                                    <p:cond delay="0"/>
                                  </p:stCondLst>
                                  <p:childTnLst>
                                    <p:set>
                                      <p:cBhvr>
                                        <p:cTn id="227" dur="1" fill="hold">
                                          <p:stCondLst>
                                            <p:cond delay="0"/>
                                          </p:stCondLst>
                                        </p:cTn>
                                        <p:tgtEl>
                                          <p:spTgt spid="108"/>
                                        </p:tgtEl>
                                        <p:attrNameLst>
                                          <p:attrName>style.visibility</p:attrName>
                                        </p:attrNameLst>
                                      </p:cBhvr>
                                      <p:to>
                                        <p:strVal val="visible"/>
                                      </p:to>
                                    </p:set>
                                    <p:animEffect transition="in" filter="fade">
                                      <p:cBhvr>
                                        <p:cTn id="228" dur="500"/>
                                        <p:tgtEl>
                                          <p:spTgt spid="108"/>
                                        </p:tgtEl>
                                      </p:cBhvr>
                                    </p:animEffect>
                                  </p:childTnLst>
                                </p:cTn>
                              </p:par>
                              <p:par>
                                <p:cTn id="229" presetID="10" presetClass="entr" presetSubtype="0" fill="hold" nodeType="withEffect">
                                  <p:stCondLst>
                                    <p:cond delay="0"/>
                                  </p:stCondLst>
                                  <p:childTnLst>
                                    <p:set>
                                      <p:cBhvr>
                                        <p:cTn id="230" dur="1" fill="hold">
                                          <p:stCondLst>
                                            <p:cond delay="0"/>
                                          </p:stCondLst>
                                        </p:cTn>
                                        <p:tgtEl>
                                          <p:spTgt spid="109"/>
                                        </p:tgtEl>
                                        <p:attrNameLst>
                                          <p:attrName>style.visibility</p:attrName>
                                        </p:attrNameLst>
                                      </p:cBhvr>
                                      <p:to>
                                        <p:strVal val="visible"/>
                                      </p:to>
                                    </p:set>
                                    <p:animEffect transition="in" filter="fade">
                                      <p:cBhvr>
                                        <p:cTn id="231" dur="500"/>
                                        <p:tgtEl>
                                          <p:spTgt spid="109"/>
                                        </p:tgtEl>
                                      </p:cBhvr>
                                    </p:animEffect>
                                  </p:childTnLst>
                                </p:cTn>
                              </p:par>
                            </p:childTnLst>
                          </p:cTn>
                        </p:par>
                      </p:childTnLst>
                    </p:cTn>
                  </p:par>
                  <p:par>
                    <p:cTn id="232" fill="hold">
                      <p:stCondLst>
                        <p:cond delay="indefinite"/>
                      </p:stCondLst>
                      <p:childTnLst>
                        <p:par>
                          <p:cTn id="233" fill="hold">
                            <p:stCondLst>
                              <p:cond delay="0"/>
                            </p:stCondLst>
                            <p:childTnLst>
                              <p:par>
                                <p:cTn id="234" presetID="2" presetClass="exit" presetSubtype="4" fill="hold" nodeType="clickEffect">
                                  <p:stCondLst>
                                    <p:cond delay="0"/>
                                  </p:stCondLst>
                                  <p:childTnLst>
                                    <p:anim calcmode="lin" valueType="num">
                                      <p:cBhvr additive="base">
                                        <p:cTn id="235" dur="100"/>
                                        <p:tgtEl>
                                          <p:spTgt spid="7"/>
                                        </p:tgtEl>
                                        <p:attrNameLst>
                                          <p:attrName>ppt_x</p:attrName>
                                        </p:attrNameLst>
                                      </p:cBhvr>
                                      <p:tavLst>
                                        <p:tav tm="0">
                                          <p:val>
                                            <p:strVal val="ppt_x"/>
                                          </p:val>
                                        </p:tav>
                                        <p:tav tm="100000">
                                          <p:val>
                                            <p:strVal val="ppt_x"/>
                                          </p:val>
                                        </p:tav>
                                      </p:tavLst>
                                    </p:anim>
                                    <p:anim calcmode="lin" valueType="num">
                                      <p:cBhvr additive="base">
                                        <p:cTn id="236" dur="100"/>
                                        <p:tgtEl>
                                          <p:spTgt spid="7"/>
                                        </p:tgtEl>
                                        <p:attrNameLst>
                                          <p:attrName>ppt_y</p:attrName>
                                        </p:attrNameLst>
                                      </p:cBhvr>
                                      <p:tavLst>
                                        <p:tav tm="0">
                                          <p:val>
                                            <p:strVal val="ppt_y"/>
                                          </p:val>
                                        </p:tav>
                                        <p:tav tm="100000">
                                          <p:val>
                                            <p:strVal val="1+ppt_h/2"/>
                                          </p:val>
                                        </p:tav>
                                      </p:tavLst>
                                    </p:anim>
                                    <p:set>
                                      <p:cBhvr>
                                        <p:cTn id="237" dur="1" fill="hold">
                                          <p:stCondLst>
                                            <p:cond delay="99"/>
                                          </p:stCondLst>
                                        </p:cTn>
                                        <p:tgtEl>
                                          <p:spTgt spid="7"/>
                                        </p:tgtEl>
                                        <p:attrNameLst>
                                          <p:attrName>style.visibility</p:attrName>
                                        </p:attrNameLst>
                                      </p:cBhvr>
                                      <p:to>
                                        <p:strVal val="hidden"/>
                                      </p:to>
                                    </p:set>
                                  </p:childTnLst>
                                </p:cTn>
                              </p:par>
                              <p:par>
                                <p:cTn id="238" presetID="2" presetClass="exit" presetSubtype="4" fill="hold" nodeType="withEffect">
                                  <p:stCondLst>
                                    <p:cond delay="0"/>
                                  </p:stCondLst>
                                  <p:childTnLst>
                                    <p:anim calcmode="lin" valueType="num">
                                      <p:cBhvr additive="base">
                                        <p:cTn id="239" dur="100"/>
                                        <p:tgtEl>
                                          <p:spTgt spid="11"/>
                                        </p:tgtEl>
                                        <p:attrNameLst>
                                          <p:attrName>ppt_x</p:attrName>
                                        </p:attrNameLst>
                                      </p:cBhvr>
                                      <p:tavLst>
                                        <p:tav tm="0">
                                          <p:val>
                                            <p:strVal val="ppt_x"/>
                                          </p:val>
                                        </p:tav>
                                        <p:tav tm="100000">
                                          <p:val>
                                            <p:strVal val="ppt_x"/>
                                          </p:val>
                                        </p:tav>
                                      </p:tavLst>
                                    </p:anim>
                                    <p:anim calcmode="lin" valueType="num">
                                      <p:cBhvr additive="base">
                                        <p:cTn id="240" dur="100"/>
                                        <p:tgtEl>
                                          <p:spTgt spid="11"/>
                                        </p:tgtEl>
                                        <p:attrNameLst>
                                          <p:attrName>ppt_y</p:attrName>
                                        </p:attrNameLst>
                                      </p:cBhvr>
                                      <p:tavLst>
                                        <p:tav tm="0">
                                          <p:val>
                                            <p:strVal val="ppt_y"/>
                                          </p:val>
                                        </p:tav>
                                        <p:tav tm="100000">
                                          <p:val>
                                            <p:strVal val="1+ppt_h/2"/>
                                          </p:val>
                                        </p:tav>
                                      </p:tavLst>
                                    </p:anim>
                                    <p:set>
                                      <p:cBhvr>
                                        <p:cTn id="241" dur="1" fill="hold">
                                          <p:stCondLst>
                                            <p:cond delay="99"/>
                                          </p:stCondLst>
                                        </p:cTn>
                                        <p:tgtEl>
                                          <p:spTgt spid="11"/>
                                        </p:tgtEl>
                                        <p:attrNameLst>
                                          <p:attrName>style.visibility</p:attrName>
                                        </p:attrNameLst>
                                      </p:cBhvr>
                                      <p:to>
                                        <p:strVal val="hidden"/>
                                      </p:to>
                                    </p:set>
                                  </p:childTnLst>
                                </p:cTn>
                              </p:par>
                              <p:par>
                                <p:cTn id="242" presetID="2" presetClass="exit" presetSubtype="4" fill="hold" grpId="1" nodeType="withEffect">
                                  <p:stCondLst>
                                    <p:cond delay="0"/>
                                  </p:stCondLst>
                                  <p:childTnLst>
                                    <p:anim calcmode="lin" valueType="num">
                                      <p:cBhvr additive="base">
                                        <p:cTn id="243" dur="100"/>
                                        <p:tgtEl>
                                          <p:spTgt spid="51"/>
                                        </p:tgtEl>
                                        <p:attrNameLst>
                                          <p:attrName>ppt_x</p:attrName>
                                        </p:attrNameLst>
                                      </p:cBhvr>
                                      <p:tavLst>
                                        <p:tav tm="0">
                                          <p:val>
                                            <p:strVal val="ppt_x"/>
                                          </p:val>
                                        </p:tav>
                                        <p:tav tm="100000">
                                          <p:val>
                                            <p:strVal val="ppt_x"/>
                                          </p:val>
                                        </p:tav>
                                      </p:tavLst>
                                    </p:anim>
                                    <p:anim calcmode="lin" valueType="num">
                                      <p:cBhvr additive="base">
                                        <p:cTn id="244" dur="100"/>
                                        <p:tgtEl>
                                          <p:spTgt spid="51"/>
                                        </p:tgtEl>
                                        <p:attrNameLst>
                                          <p:attrName>ppt_y</p:attrName>
                                        </p:attrNameLst>
                                      </p:cBhvr>
                                      <p:tavLst>
                                        <p:tav tm="0">
                                          <p:val>
                                            <p:strVal val="ppt_y"/>
                                          </p:val>
                                        </p:tav>
                                        <p:tav tm="100000">
                                          <p:val>
                                            <p:strVal val="1+ppt_h/2"/>
                                          </p:val>
                                        </p:tav>
                                      </p:tavLst>
                                    </p:anim>
                                    <p:set>
                                      <p:cBhvr>
                                        <p:cTn id="245" dur="1" fill="hold">
                                          <p:stCondLst>
                                            <p:cond delay="99"/>
                                          </p:stCondLst>
                                        </p:cTn>
                                        <p:tgtEl>
                                          <p:spTgt spid="51"/>
                                        </p:tgtEl>
                                        <p:attrNameLst>
                                          <p:attrName>style.visibility</p:attrName>
                                        </p:attrNameLst>
                                      </p:cBhvr>
                                      <p:to>
                                        <p:strVal val="hidden"/>
                                      </p:to>
                                    </p:set>
                                  </p:childTnLst>
                                </p:cTn>
                              </p:par>
                              <p:par>
                                <p:cTn id="246" presetID="2" presetClass="exit" presetSubtype="4" fill="hold" nodeType="withEffect">
                                  <p:stCondLst>
                                    <p:cond delay="0"/>
                                  </p:stCondLst>
                                  <p:childTnLst>
                                    <p:anim calcmode="lin" valueType="num">
                                      <p:cBhvr additive="base">
                                        <p:cTn id="247" dur="100"/>
                                        <p:tgtEl>
                                          <p:spTgt spid="71"/>
                                        </p:tgtEl>
                                        <p:attrNameLst>
                                          <p:attrName>ppt_x</p:attrName>
                                        </p:attrNameLst>
                                      </p:cBhvr>
                                      <p:tavLst>
                                        <p:tav tm="0">
                                          <p:val>
                                            <p:strVal val="ppt_x"/>
                                          </p:val>
                                        </p:tav>
                                        <p:tav tm="100000">
                                          <p:val>
                                            <p:strVal val="ppt_x"/>
                                          </p:val>
                                        </p:tav>
                                      </p:tavLst>
                                    </p:anim>
                                    <p:anim calcmode="lin" valueType="num">
                                      <p:cBhvr additive="base">
                                        <p:cTn id="248" dur="100"/>
                                        <p:tgtEl>
                                          <p:spTgt spid="71"/>
                                        </p:tgtEl>
                                        <p:attrNameLst>
                                          <p:attrName>ppt_y</p:attrName>
                                        </p:attrNameLst>
                                      </p:cBhvr>
                                      <p:tavLst>
                                        <p:tav tm="0">
                                          <p:val>
                                            <p:strVal val="ppt_y"/>
                                          </p:val>
                                        </p:tav>
                                        <p:tav tm="100000">
                                          <p:val>
                                            <p:strVal val="1+ppt_h/2"/>
                                          </p:val>
                                        </p:tav>
                                      </p:tavLst>
                                    </p:anim>
                                    <p:set>
                                      <p:cBhvr>
                                        <p:cTn id="249" dur="1" fill="hold">
                                          <p:stCondLst>
                                            <p:cond delay="99"/>
                                          </p:stCondLst>
                                        </p:cTn>
                                        <p:tgtEl>
                                          <p:spTgt spid="71"/>
                                        </p:tgtEl>
                                        <p:attrNameLst>
                                          <p:attrName>style.visibility</p:attrName>
                                        </p:attrNameLst>
                                      </p:cBhvr>
                                      <p:to>
                                        <p:strVal val="hidden"/>
                                      </p:to>
                                    </p:set>
                                  </p:childTnLst>
                                </p:cTn>
                              </p:par>
                              <p:par>
                                <p:cTn id="250" presetID="2" presetClass="exit" presetSubtype="4" fill="hold" nodeType="withEffect">
                                  <p:stCondLst>
                                    <p:cond delay="0"/>
                                  </p:stCondLst>
                                  <p:childTnLst>
                                    <p:anim calcmode="lin" valueType="num">
                                      <p:cBhvr additive="base">
                                        <p:cTn id="251" dur="100"/>
                                        <p:tgtEl>
                                          <p:spTgt spid="65"/>
                                        </p:tgtEl>
                                        <p:attrNameLst>
                                          <p:attrName>ppt_x</p:attrName>
                                        </p:attrNameLst>
                                      </p:cBhvr>
                                      <p:tavLst>
                                        <p:tav tm="0">
                                          <p:val>
                                            <p:strVal val="ppt_x"/>
                                          </p:val>
                                        </p:tav>
                                        <p:tav tm="100000">
                                          <p:val>
                                            <p:strVal val="ppt_x"/>
                                          </p:val>
                                        </p:tav>
                                      </p:tavLst>
                                    </p:anim>
                                    <p:anim calcmode="lin" valueType="num">
                                      <p:cBhvr additive="base">
                                        <p:cTn id="252" dur="100"/>
                                        <p:tgtEl>
                                          <p:spTgt spid="65"/>
                                        </p:tgtEl>
                                        <p:attrNameLst>
                                          <p:attrName>ppt_y</p:attrName>
                                        </p:attrNameLst>
                                      </p:cBhvr>
                                      <p:tavLst>
                                        <p:tav tm="0">
                                          <p:val>
                                            <p:strVal val="ppt_y"/>
                                          </p:val>
                                        </p:tav>
                                        <p:tav tm="100000">
                                          <p:val>
                                            <p:strVal val="1+ppt_h/2"/>
                                          </p:val>
                                        </p:tav>
                                      </p:tavLst>
                                    </p:anim>
                                    <p:set>
                                      <p:cBhvr>
                                        <p:cTn id="253" dur="1" fill="hold">
                                          <p:stCondLst>
                                            <p:cond delay="99"/>
                                          </p:stCondLst>
                                        </p:cTn>
                                        <p:tgtEl>
                                          <p:spTgt spid="65"/>
                                        </p:tgtEl>
                                        <p:attrNameLst>
                                          <p:attrName>style.visibility</p:attrName>
                                        </p:attrNameLst>
                                      </p:cBhvr>
                                      <p:to>
                                        <p:strVal val="hidden"/>
                                      </p:to>
                                    </p:set>
                                  </p:childTnLst>
                                </p:cTn>
                              </p:par>
                              <p:par>
                                <p:cTn id="254" presetID="2" presetClass="exit" presetSubtype="4" fill="hold" nodeType="withEffect">
                                  <p:stCondLst>
                                    <p:cond delay="0"/>
                                  </p:stCondLst>
                                  <p:childTnLst>
                                    <p:anim calcmode="lin" valueType="num">
                                      <p:cBhvr additive="base">
                                        <p:cTn id="255" dur="100"/>
                                        <p:tgtEl>
                                          <p:spTgt spid="70"/>
                                        </p:tgtEl>
                                        <p:attrNameLst>
                                          <p:attrName>ppt_x</p:attrName>
                                        </p:attrNameLst>
                                      </p:cBhvr>
                                      <p:tavLst>
                                        <p:tav tm="0">
                                          <p:val>
                                            <p:strVal val="ppt_x"/>
                                          </p:val>
                                        </p:tav>
                                        <p:tav tm="100000">
                                          <p:val>
                                            <p:strVal val="ppt_x"/>
                                          </p:val>
                                        </p:tav>
                                      </p:tavLst>
                                    </p:anim>
                                    <p:anim calcmode="lin" valueType="num">
                                      <p:cBhvr additive="base">
                                        <p:cTn id="256" dur="100"/>
                                        <p:tgtEl>
                                          <p:spTgt spid="70"/>
                                        </p:tgtEl>
                                        <p:attrNameLst>
                                          <p:attrName>ppt_y</p:attrName>
                                        </p:attrNameLst>
                                      </p:cBhvr>
                                      <p:tavLst>
                                        <p:tav tm="0">
                                          <p:val>
                                            <p:strVal val="ppt_y"/>
                                          </p:val>
                                        </p:tav>
                                        <p:tav tm="100000">
                                          <p:val>
                                            <p:strVal val="1+ppt_h/2"/>
                                          </p:val>
                                        </p:tav>
                                      </p:tavLst>
                                    </p:anim>
                                    <p:set>
                                      <p:cBhvr>
                                        <p:cTn id="257" dur="1" fill="hold">
                                          <p:stCondLst>
                                            <p:cond delay="99"/>
                                          </p:stCondLst>
                                        </p:cTn>
                                        <p:tgtEl>
                                          <p:spTgt spid="70"/>
                                        </p:tgtEl>
                                        <p:attrNameLst>
                                          <p:attrName>style.visibility</p:attrName>
                                        </p:attrNameLst>
                                      </p:cBhvr>
                                      <p:to>
                                        <p:strVal val="hidden"/>
                                      </p:to>
                                    </p:set>
                                  </p:childTnLst>
                                </p:cTn>
                              </p:par>
                              <p:par>
                                <p:cTn id="258" presetID="2" presetClass="exit" presetSubtype="4" fill="hold" nodeType="withEffect">
                                  <p:stCondLst>
                                    <p:cond delay="0"/>
                                  </p:stCondLst>
                                  <p:childTnLst>
                                    <p:anim calcmode="lin" valueType="num">
                                      <p:cBhvr additive="base">
                                        <p:cTn id="259" dur="100"/>
                                        <p:tgtEl>
                                          <p:spTgt spid="19"/>
                                        </p:tgtEl>
                                        <p:attrNameLst>
                                          <p:attrName>ppt_x</p:attrName>
                                        </p:attrNameLst>
                                      </p:cBhvr>
                                      <p:tavLst>
                                        <p:tav tm="0">
                                          <p:val>
                                            <p:strVal val="ppt_x"/>
                                          </p:val>
                                        </p:tav>
                                        <p:tav tm="100000">
                                          <p:val>
                                            <p:strVal val="ppt_x"/>
                                          </p:val>
                                        </p:tav>
                                      </p:tavLst>
                                    </p:anim>
                                    <p:anim calcmode="lin" valueType="num">
                                      <p:cBhvr additive="base">
                                        <p:cTn id="260" dur="100"/>
                                        <p:tgtEl>
                                          <p:spTgt spid="19"/>
                                        </p:tgtEl>
                                        <p:attrNameLst>
                                          <p:attrName>ppt_y</p:attrName>
                                        </p:attrNameLst>
                                      </p:cBhvr>
                                      <p:tavLst>
                                        <p:tav tm="0">
                                          <p:val>
                                            <p:strVal val="ppt_y"/>
                                          </p:val>
                                        </p:tav>
                                        <p:tav tm="100000">
                                          <p:val>
                                            <p:strVal val="1+ppt_h/2"/>
                                          </p:val>
                                        </p:tav>
                                      </p:tavLst>
                                    </p:anim>
                                    <p:set>
                                      <p:cBhvr>
                                        <p:cTn id="261" dur="1" fill="hold">
                                          <p:stCondLst>
                                            <p:cond delay="99"/>
                                          </p:stCondLst>
                                        </p:cTn>
                                        <p:tgtEl>
                                          <p:spTgt spid="19"/>
                                        </p:tgtEl>
                                        <p:attrNameLst>
                                          <p:attrName>style.visibility</p:attrName>
                                        </p:attrNameLst>
                                      </p:cBhvr>
                                      <p:to>
                                        <p:strVal val="hidden"/>
                                      </p:to>
                                    </p:set>
                                  </p:childTnLst>
                                </p:cTn>
                              </p:par>
                              <p:par>
                                <p:cTn id="262" presetID="2" presetClass="exit" presetSubtype="4" fill="hold" nodeType="withEffect">
                                  <p:stCondLst>
                                    <p:cond delay="0"/>
                                  </p:stCondLst>
                                  <p:childTnLst>
                                    <p:anim calcmode="lin" valueType="num">
                                      <p:cBhvr additive="base">
                                        <p:cTn id="263" dur="100"/>
                                        <p:tgtEl>
                                          <p:spTgt spid="15"/>
                                        </p:tgtEl>
                                        <p:attrNameLst>
                                          <p:attrName>ppt_x</p:attrName>
                                        </p:attrNameLst>
                                      </p:cBhvr>
                                      <p:tavLst>
                                        <p:tav tm="0">
                                          <p:val>
                                            <p:strVal val="ppt_x"/>
                                          </p:val>
                                        </p:tav>
                                        <p:tav tm="100000">
                                          <p:val>
                                            <p:strVal val="ppt_x"/>
                                          </p:val>
                                        </p:tav>
                                      </p:tavLst>
                                    </p:anim>
                                    <p:anim calcmode="lin" valueType="num">
                                      <p:cBhvr additive="base">
                                        <p:cTn id="264" dur="100"/>
                                        <p:tgtEl>
                                          <p:spTgt spid="15"/>
                                        </p:tgtEl>
                                        <p:attrNameLst>
                                          <p:attrName>ppt_y</p:attrName>
                                        </p:attrNameLst>
                                      </p:cBhvr>
                                      <p:tavLst>
                                        <p:tav tm="0">
                                          <p:val>
                                            <p:strVal val="ppt_y"/>
                                          </p:val>
                                        </p:tav>
                                        <p:tav tm="100000">
                                          <p:val>
                                            <p:strVal val="1+ppt_h/2"/>
                                          </p:val>
                                        </p:tav>
                                      </p:tavLst>
                                    </p:anim>
                                    <p:set>
                                      <p:cBhvr>
                                        <p:cTn id="265" dur="1" fill="hold">
                                          <p:stCondLst>
                                            <p:cond delay="99"/>
                                          </p:stCondLst>
                                        </p:cTn>
                                        <p:tgtEl>
                                          <p:spTgt spid="15"/>
                                        </p:tgtEl>
                                        <p:attrNameLst>
                                          <p:attrName>style.visibility</p:attrName>
                                        </p:attrNameLst>
                                      </p:cBhvr>
                                      <p:to>
                                        <p:strVal val="hidden"/>
                                      </p:to>
                                    </p:set>
                                  </p:childTnLst>
                                </p:cTn>
                              </p:par>
                              <p:par>
                                <p:cTn id="266" presetID="2" presetClass="exit" presetSubtype="4" fill="hold" nodeType="withEffect">
                                  <p:stCondLst>
                                    <p:cond delay="0"/>
                                  </p:stCondLst>
                                  <p:childTnLst>
                                    <p:anim calcmode="lin" valueType="num">
                                      <p:cBhvr additive="base">
                                        <p:cTn id="267" dur="100"/>
                                        <p:tgtEl>
                                          <p:spTgt spid="68"/>
                                        </p:tgtEl>
                                        <p:attrNameLst>
                                          <p:attrName>ppt_x</p:attrName>
                                        </p:attrNameLst>
                                      </p:cBhvr>
                                      <p:tavLst>
                                        <p:tav tm="0">
                                          <p:val>
                                            <p:strVal val="ppt_x"/>
                                          </p:val>
                                        </p:tav>
                                        <p:tav tm="100000">
                                          <p:val>
                                            <p:strVal val="ppt_x"/>
                                          </p:val>
                                        </p:tav>
                                      </p:tavLst>
                                    </p:anim>
                                    <p:anim calcmode="lin" valueType="num">
                                      <p:cBhvr additive="base">
                                        <p:cTn id="268" dur="100"/>
                                        <p:tgtEl>
                                          <p:spTgt spid="68"/>
                                        </p:tgtEl>
                                        <p:attrNameLst>
                                          <p:attrName>ppt_y</p:attrName>
                                        </p:attrNameLst>
                                      </p:cBhvr>
                                      <p:tavLst>
                                        <p:tav tm="0">
                                          <p:val>
                                            <p:strVal val="ppt_y"/>
                                          </p:val>
                                        </p:tav>
                                        <p:tav tm="100000">
                                          <p:val>
                                            <p:strVal val="1+ppt_h/2"/>
                                          </p:val>
                                        </p:tav>
                                      </p:tavLst>
                                    </p:anim>
                                    <p:set>
                                      <p:cBhvr>
                                        <p:cTn id="269" dur="1" fill="hold">
                                          <p:stCondLst>
                                            <p:cond delay="99"/>
                                          </p:stCondLst>
                                        </p:cTn>
                                        <p:tgtEl>
                                          <p:spTgt spid="68"/>
                                        </p:tgtEl>
                                        <p:attrNameLst>
                                          <p:attrName>style.visibility</p:attrName>
                                        </p:attrNameLst>
                                      </p:cBhvr>
                                      <p:to>
                                        <p:strVal val="hidden"/>
                                      </p:to>
                                    </p:set>
                                  </p:childTnLst>
                                </p:cTn>
                              </p:par>
                              <p:par>
                                <p:cTn id="270" presetID="2" presetClass="exit" presetSubtype="4" fill="hold" nodeType="withEffect">
                                  <p:stCondLst>
                                    <p:cond delay="0"/>
                                  </p:stCondLst>
                                  <p:childTnLst>
                                    <p:anim calcmode="lin" valueType="num">
                                      <p:cBhvr additive="base">
                                        <p:cTn id="271" dur="100"/>
                                        <p:tgtEl>
                                          <p:spTgt spid="23"/>
                                        </p:tgtEl>
                                        <p:attrNameLst>
                                          <p:attrName>ppt_x</p:attrName>
                                        </p:attrNameLst>
                                      </p:cBhvr>
                                      <p:tavLst>
                                        <p:tav tm="0">
                                          <p:val>
                                            <p:strVal val="ppt_x"/>
                                          </p:val>
                                        </p:tav>
                                        <p:tav tm="100000">
                                          <p:val>
                                            <p:strVal val="ppt_x"/>
                                          </p:val>
                                        </p:tav>
                                      </p:tavLst>
                                    </p:anim>
                                    <p:anim calcmode="lin" valueType="num">
                                      <p:cBhvr additive="base">
                                        <p:cTn id="272" dur="100"/>
                                        <p:tgtEl>
                                          <p:spTgt spid="23"/>
                                        </p:tgtEl>
                                        <p:attrNameLst>
                                          <p:attrName>ppt_y</p:attrName>
                                        </p:attrNameLst>
                                      </p:cBhvr>
                                      <p:tavLst>
                                        <p:tav tm="0">
                                          <p:val>
                                            <p:strVal val="ppt_y"/>
                                          </p:val>
                                        </p:tav>
                                        <p:tav tm="100000">
                                          <p:val>
                                            <p:strVal val="1+ppt_h/2"/>
                                          </p:val>
                                        </p:tav>
                                      </p:tavLst>
                                    </p:anim>
                                    <p:set>
                                      <p:cBhvr>
                                        <p:cTn id="273" dur="1" fill="hold">
                                          <p:stCondLst>
                                            <p:cond delay="99"/>
                                          </p:stCondLst>
                                        </p:cTn>
                                        <p:tgtEl>
                                          <p:spTgt spid="23"/>
                                        </p:tgtEl>
                                        <p:attrNameLst>
                                          <p:attrName>style.visibility</p:attrName>
                                        </p:attrNameLst>
                                      </p:cBhvr>
                                      <p:to>
                                        <p:strVal val="hidden"/>
                                      </p:to>
                                    </p:set>
                                  </p:childTnLst>
                                </p:cTn>
                              </p:par>
                              <p:par>
                                <p:cTn id="274" presetID="2" presetClass="exit" presetSubtype="4" fill="hold" nodeType="withEffect">
                                  <p:stCondLst>
                                    <p:cond delay="0"/>
                                  </p:stCondLst>
                                  <p:childTnLst>
                                    <p:anim calcmode="lin" valueType="num">
                                      <p:cBhvr additive="base">
                                        <p:cTn id="275" dur="100"/>
                                        <p:tgtEl>
                                          <p:spTgt spid="28"/>
                                        </p:tgtEl>
                                        <p:attrNameLst>
                                          <p:attrName>ppt_x</p:attrName>
                                        </p:attrNameLst>
                                      </p:cBhvr>
                                      <p:tavLst>
                                        <p:tav tm="0">
                                          <p:val>
                                            <p:strVal val="ppt_x"/>
                                          </p:val>
                                        </p:tav>
                                        <p:tav tm="100000">
                                          <p:val>
                                            <p:strVal val="ppt_x"/>
                                          </p:val>
                                        </p:tav>
                                      </p:tavLst>
                                    </p:anim>
                                    <p:anim calcmode="lin" valueType="num">
                                      <p:cBhvr additive="base">
                                        <p:cTn id="276" dur="100"/>
                                        <p:tgtEl>
                                          <p:spTgt spid="28"/>
                                        </p:tgtEl>
                                        <p:attrNameLst>
                                          <p:attrName>ppt_y</p:attrName>
                                        </p:attrNameLst>
                                      </p:cBhvr>
                                      <p:tavLst>
                                        <p:tav tm="0">
                                          <p:val>
                                            <p:strVal val="ppt_y"/>
                                          </p:val>
                                        </p:tav>
                                        <p:tav tm="100000">
                                          <p:val>
                                            <p:strVal val="1+ppt_h/2"/>
                                          </p:val>
                                        </p:tav>
                                      </p:tavLst>
                                    </p:anim>
                                    <p:set>
                                      <p:cBhvr>
                                        <p:cTn id="277" dur="1" fill="hold">
                                          <p:stCondLst>
                                            <p:cond delay="99"/>
                                          </p:stCondLst>
                                        </p:cTn>
                                        <p:tgtEl>
                                          <p:spTgt spid="28"/>
                                        </p:tgtEl>
                                        <p:attrNameLst>
                                          <p:attrName>style.visibility</p:attrName>
                                        </p:attrNameLst>
                                      </p:cBhvr>
                                      <p:to>
                                        <p:strVal val="hidden"/>
                                      </p:to>
                                    </p:set>
                                  </p:childTnLst>
                                </p:cTn>
                              </p:par>
                              <p:par>
                                <p:cTn id="278" presetID="2" presetClass="exit" presetSubtype="4" fill="hold" nodeType="withEffect">
                                  <p:stCondLst>
                                    <p:cond delay="0"/>
                                  </p:stCondLst>
                                  <p:childTnLst>
                                    <p:anim calcmode="lin" valueType="num">
                                      <p:cBhvr additive="base">
                                        <p:cTn id="279" dur="100"/>
                                        <p:tgtEl>
                                          <p:spTgt spid="66"/>
                                        </p:tgtEl>
                                        <p:attrNameLst>
                                          <p:attrName>ppt_x</p:attrName>
                                        </p:attrNameLst>
                                      </p:cBhvr>
                                      <p:tavLst>
                                        <p:tav tm="0">
                                          <p:val>
                                            <p:strVal val="ppt_x"/>
                                          </p:val>
                                        </p:tav>
                                        <p:tav tm="100000">
                                          <p:val>
                                            <p:strVal val="ppt_x"/>
                                          </p:val>
                                        </p:tav>
                                      </p:tavLst>
                                    </p:anim>
                                    <p:anim calcmode="lin" valueType="num">
                                      <p:cBhvr additive="base">
                                        <p:cTn id="280" dur="100"/>
                                        <p:tgtEl>
                                          <p:spTgt spid="66"/>
                                        </p:tgtEl>
                                        <p:attrNameLst>
                                          <p:attrName>ppt_y</p:attrName>
                                        </p:attrNameLst>
                                      </p:cBhvr>
                                      <p:tavLst>
                                        <p:tav tm="0">
                                          <p:val>
                                            <p:strVal val="ppt_y"/>
                                          </p:val>
                                        </p:tav>
                                        <p:tav tm="100000">
                                          <p:val>
                                            <p:strVal val="1+ppt_h/2"/>
                                          </p:val>
                                        </p:tav>
                                      </p:tavLst>
                                    </p:anim>
                                    <p:set>
                                      <p:cBhvr>
                                        <p:cTn id="281" dur="1" fill="hold">
                                          <p:stCondLst>
                                            <p:cond delay="99"/>
                                          </p:stCondLst>
                                        </p:cTn>
                                        <p:tgtEl>
                                          <p:spTgt spid="66"/>
                                        </p:tgtEl>
                                        <p:attrNameLst>
                                          <p:attrName>style.visibility</p:attrName>
                                        </p:attrNameLst>
                                      </p:cBhvr>
                                      <p:to>
                                        <p:strVal val="hidden"/>
                                      </p:to>
                                    </p:set>
                                  </p:childTnLst>
                                </p:cTn>
                              </p:par>
                              <p:par>
                                <p:cTn id="282" presetID="2" presetClass="exit" presetSubtype="4" fill="hold" nodeType="withEffect">
                                  <p:stCondLst>
                                    <p:cond delay="0"/>
                                  </p:stCondLst>
                                  <p:childTnLst>
                                    <p:anim calcmode="lin" valueType="num">
                                      <p:cBhvr additive="base">
                                        <p:cTn id="283" dur="100"/>
                                        <p:tgtEl>
                                          <p:spTgt spid="67"/>
                                        </p:tgtEl>
                                        <p:attrNameLst>
                                          <p:attrName>ppt_x</p:attrName>
                                        </p:attrNameLst>
                                      </p:cBhvr>
                                      <p:tavLst>
                                        <p:tav tm="0">
                                          <p:val>
                                            <p:strVal val="ppt_x"/>
                                          </p:val>
                                        </p:tav>
                                        <p:tav tm="100000">
                                          <p:val>
                                            <p:strVal val="ppt_x"/>
                                          </p:val>
                                        </p:tav>
                                      </p:tavLst>
                                    </p:anim>
                                    <p:anim calcmode="lin" valueType="num">
                                      <p:cBhvr additive="base">
                                        <p:cTn id="284" dur="100"/>
                                        <p:tgtEl>
                                          <p:spTgt spid="67"/>
                                        </p:tgtEl>
                                        <p:attrNameLst>
                                          <p:attrName>ppt_y</p:attrName>
                                        </p:attrNameLst>
                                      </p:cBhvr>
                                      <p:tavLst>
                                        <p:tav tm="0">
                                          <p:val>
                                            <p:strVal val="ppt_y"/>
                                          </p:val>
                                        </p:tav>
                                        <p:tav tm="100000">
                                          <p:val>
                                            <p:strVal val="1+ppt_h/2"/>
                                          </p:val>
                                        </p:tav>
                                      </p:tavLst>
                                    </p:anim>
                                    <p:set>
                                      <p:cBhvr>
                                        <p:cTn id="285" dur="1" fill="hold">
                                          <p:stCondLst>
                                            <p:cond delay="99"/>
                                          </p:stCondLst>
                                        </p:cTn>
                                        <p:tgtEl>
                                          <p:spTgt spid="67"/>
                                        </p:tgtEl>
                                        <p:attrNameLst>
                                          <p:attrName>style.visibility</p:attrName>
                                        </p:attrNameLst>
                                      </p:cBhvr>
                                      <p:to>
                                        <p:strVal val="hidden"/>
                                      </p:to>
                                    </p:set>
                                  </p:childTnLst>
                                </p:cTn>
                              </p:par>
                              <p:par>
                                <p:cTn id="286" presetID="2" presetClass="exit" presetSubtype="4" fill="hold" nodeType="withEffect">
                                  <p:stCondLst>
                                    <p:cond delay="0"/>
                                  </p:stCondLst>
                                  <p:childTnLst>
                                    <p:anim calcmode="lin" valueType="num">
                                      <p:cBhvr additive="base">
                                        <p:cTn id="287" dur="100"/>
                                        <p:tgtEl>
                                          <p:spTgt spid="33"/>
                                        </p:tgtEl>
                                        <p:attrNameLst>
                                          <p:attrName>ppt_x</p:attrName>
                                        </p:attrNameLst>
                                      </p:cBhvr>
                                      <p:tavLst>
                                        <p:tav tm="0">
                                          <p:val>
                                            <p:strVal val="ppt_x"/>
                                          </p:val>
                                        </p:tav>
                                        <p:tav tm="100000">
                                          <p:val>
                                            <p:strVal val="ppt_x"/>
                                          </p:val>
                                        </p:tav>
                                      </p:tavLst>
                                    </p:anim>
                                    <p:anim calcmode="lin" valueType="num">
                                      <p:cBhvr additive="base">
                                        <p:cTn id="288" dur="100"/>
                                        <p:tgtEl>
                                          <p:spTgt spid="33"/>
                                        </p:tgtEl>
                                        <p:attrNameLst>
                                          <p:attrName>ppt_y</p:attrName>
                                        </p:attrNameLst>
                                      </p:cBhvr>
                                      <p:tavLst>
                                        <p:tav tm="0">
                                          <p:val>
                                            <p:strVal val="ppt_y"/>
                                          </p:val>
                                        </p:tav>
                                        <p:tav tm="100000">
                                          <p:val>
                                            <p:strVal val="1+ppt_h/2"/>
                                          </p:val>
                                        </p:tav>
                                      </p:tavLst>
                                    </p:anim>
                                    <p:set>
                                      <p:cBhvr>
                                        <p:cTn id="289" dur="1" fill="hold">
                                          <p:stCondLst>
                                            <p:cond delay="99"/>
                                          </p:stCondLst>
                                        </p:cTn>
                                        <p:tgtEl>
                                          <p:spTgt spid="33"/>
                                        </p:tgtEl>
                                        <p:attrNameLst>
                                          <p:attrName>style.visibility</p:attrName>
                                        </p:attrNameLst>
                                      </p:cBhvr>
                                      <p:to>
                                        <p:strVal val="hidden"/>
                                      </p:to>
                                    </p:set>
                                  </p:childTnLst>
                                </p:cTn>
                              </p:par>
                              <p:par>
                                <p:cTn id="290" presetID="2" presetClass="exit" presetSubtype="4" fill="hold" nodeType="withEffect">
                                  <p:stCondLst>
                                    <p:cond delay="0"/>
                                  </p:stCondLst>
                                  <p:childTnLst>
                                    <p:anim calcmode="lin" valueType="num">
                                      <p:cBhvr additive="base">
                                        <p:cTn id="291" dur="100"/>
                                        <p:tgtEl>
                                          <p:spTgt spid="72"/>
                                        </p:tgtEl>
                                        <p:attrNameLst>
                                          <p:attrName>ppt_x</p:attrName>
                                        </p:attrNameLst>
                                      </p:cBhvr>
                                      <p:tavLst>
                                        <p:tav tm="0">
                                          <p:val>
                                            <p:strVal val="ppt_x"/>
                                          </p:val>
                                        </p:tav>
                                        <p:tav tm="100000">
                                          <p:val>
                                            <p:strVal val="ppt_x"/>
                                          </p:val>
                                        </p:tav>
                                      </p:tavLst>
                                    </p:anim>
                                    <p:anim calcmode="lin" valueType="num">
                                      <p:cBhvr additive="base">
                                        <p:cTn id="292" dur="100"/>
                                        <p:tgtEl>
                                          <p:spTgt spid="72"/>
                                        </p:tgtEl>
                                        <p:attrNameLst>
                                          <p:attrName>ppt_y</p:attrName>
                                        </p:attrNameLst>
                                      </p:cBhvr>
                                      <p:tavLst>
                                        <p:tav tm="0">
                                          <p:val>
                                            <p:strVal val="ppt_y"/>
                                          </p:val>
                                        </p:tav>
                                        <p:tav tm="100000">
                                          <p:val>
                                            <p:strVal val="1+ppt_h/2"/>
                                          </p:val>
                                        </p:tav>
                                      </p:tavLst>
                                    </p:anim>
                                    <p:set>
                                      <p:cBhvr>
                                        <p:cTn id="293" dur="1" fill="hold">
                                          <p:stCondLst>
                                            <p:cond delay="99"/>
                                          </p:stCondLst>
                                        </p:cTn>
                                        <p:tgtEl>
                                          <p:spTgt spid="72"/>
                                        </p:tgtEl>
                                        <p:attrNameLst>
                                          <p:attrName>style.visibility</p:attrName>
                                        </p:attrNameLst>
                                      </p:cBhvr>
                                      <p:to>
                                        <p:strVal val="hidden"/>
                                      </p:to>
                                    </p:set>
                                  </p:childTnLst>
                                </p:cTn>
                              </p:par>
                              <p:par>
                                <p:cTn id="294" presetID="2" presetClass="exit" presetSubtype="4" fill="hold" nodeType="withEffect">
                                  <p:stCondLst>
                                    <p:cond delay="0"/>
                                  </p:stCondLst>
                                  <p:childTnLst>
                                    <p:anim calcmode="lin" valueType="num">
                                      <p:cBhvr additive="base">
                                        <p:cTn id="295" dur="100"/>
                                        <p:tgtEl>
                                          <p:spTgt spid="38"/>
                                        </p:tgtEl>
                                        <p:attrNameLst>
                                          <p:attrName>ppt_x</p:attrName>
                                        </p:attrNameLst>
                                      </p:cBhvr>
                                      <p:tavLst>
                                        <p:tav tm="0">
                                          <p:val>
                                            <p:strVal val="ppt_x"/>
                                          </p:val>
                                        </p:tav>
                                        <p:tav tm="100000">
                                          <p:val>
                                            <p:strVal val="ppt_x"/>
                                          </p:val>
                                        </p:tav>
                                      </p:tavLst>
                                    </p:anim>
                                    <p:anim calcmode="lin" valueType="num">
                                      <p:cBhvr additive="base">
                                        <p:cTn id="296" dur="100"/>
                                        <p:tgtEl>
                                          <p:spTgt spid="38"/>
                                        </p:tgtEl>
                                        <p:attrNameLst>
                                          <p:attrName>ppt_y</p:attrName>
                                        </p:attrNameLst>
                                      </p:cBhvr>
                                      <p:tavLst>
                                        <p:tav tm="0">
                                          <p:val>
                                            <p:strVal val="ppt_y"/>
                                          </p:val>
                                        </p:tav>
                                        <p:tav tm="100000">
                                          <p:val>
                                            <p:strVal val="1+ppt_h/2"/>
                                          </p:val>
                                        </p:tav>
                                      </p:tavLst>
                                    </p:anim>
                                    <p:set>
                                      <p:cBhvr>
                                        <p:cTn id="297" dur="1" fill="hold">
                                          <p:stCondLst>
                                            <p:cond delay="99"/>
                                          </p:stCondLst>
                                        </p:cTn>
                                        <p:tgtEl>
                                          <p:spTgt spid="38"/>
                                        </p:tgtEl>
                                        <p:attrNameLst>
                                          <p:attrName>style.visibility</p:attrName>
                                        </p:attrNameLst>
                                      </p:cBhvr>
                                      <p:to>
                                        <p:strVal val="hidden"/>
                                      </p:to>
                                    </p:set>
                                  </p:childTnLst>
                                </p:cTn>
                              </p:par>
                              <p:par>
                                <p:cTn id="298" presetID="2" presetClass="exit" presetSubtype="4" fill="hold" nodeType="withEffect">
                                  <p:stCondLst>
                                    <p:cond delay="0"/>
                                  </p:stCondLst>
                                  <p:childTnLst>
                                    <p:anim calcmode="lin" valueType="num">
                                      <p:cBhvr additive="base">
                                        <p:cTn id="299" dur="100"/>
                                        <p:tgtEl>
                                          <p:spTgt spid="69"/>
                                        </p:tgtEl>
                                        <p:attrNameLst>
                                          <p:attrName>ppt_x</p:attrName>
                                        </p:attrNameLst>
                                      </p:cBhvr>
                                      <p:tavLst>
                                        <p:tav tm="0">
                                          <p:val>
                                            <p:strVal val="ppt_x"/>
                                          </p:val>
                                        </p:tav>
                                        <p:tav tm="100000">
                                          <p:val>
                                            <p:strVal val="ppt_x"/>
                                          </p:val>
                                        </p:tav>
                                      </p:tavLst>
                                    </p:anim>
                                    <p:anim calcmode="lin" valueType="num">
                                      <p:cBhvr additive="base">
                                        <p:cTn id="300" dur="100"/>
                                        <p:tgtEl>
                                          <p:spTgt spid="69"/>
                                        </p:tgtEl>
                                        <p:attrNameLst>
                                          <p:attrName>ppt_y</p:attrName>
                                        </p:attrNameLst>
                                      </p:cBhvr>
                                      <p:tavLst>
                                        <p:tav tm="0">
                                          <p:val>
                                            <p:strVal val="ppt_y"/>
                                          </p:val>
                                        </p:tav>
                                        <p:tav tm="100000">
                                          <p:val>
                                            <p:strVal val="1+ppt_h/2"/>
                                          </p:val>
                                        </p:tav>
                                      </p:tavLst>
                                    </p:anim>
                                    <p:set>
                                      <p:cBhvr>
                                        <p:cTn id="301" dur="1" fill="hold">
                                          <p:stCondLst>
                                            <p:cond delay="99"/>
                                          </p:stCondLst>
                                        </p:cTn>
                                        <p:tgtEl>
                                          <p:spTgt spid="69"/>
                                        </p:tgtEl>
                                        <p:attrNameLst>
                                          <p:attrName>style.visibility</p:attrName>
                                        </p:attrNameLst>
                                      </p:cBhvr>
                                      <p:to>
                                        <p:strVal val="hidden"/>
                                      </p:to>
                                    </p:set>
                                  </p:childTnLst>
                                </p:cTn>
                              </p:par>
                              <p:par>
                                <p:cTn id="302" presetID="2" presetClass="exit" presetSubtype="4" fill="hold" nodeType="withEffect">
                                  <p:stCondLst>
                                    <p:cond delay="0"/>
                                  </p:stCondLst>
                                  <p:childTnLst>
                                    <p:anim calcmode="lin" valueType="num">
                                      <p:cBhvr additive="base">
                                        <p:cTn id="303" dur="100"/>
                                        <p:tgtEl>
                                          <p:spTgt spid="64"/>
                                        </p:tgtEl>
                                        <p:attrNameLst>
                                          <p:attrName>ppt_x</p:attrName>
                                        </p:attrNameLst>
                                      </p:cBhvr>
                                      <p:tavLst>
                                        <p:tav tm="0">
                                          <p:val>
                                            <p:strVal val="ppt_x"/>
                                          </p:val>
                                        </p:tav>
                                        <p:tav tm="100000">
                                          <p:val>
                                            <p:strVal val="ppt_x"/>
                                          </p:val>
                                        </p:tav>
                                      </p:tavLst>
                                    </p:anim>
                                    <p:anim calcmode="lin" valueType="num">
                                      <p:cBhvr additive="base">
                                        <p:cTn id="304" dur="100"/>
                                        <p:tgtEl>
                                          <p:spTgt spid="64"/>
                                        </p:tgtEl>
                                        <p:attrNameLst>
                                          <p:attrName>ppt_y</p:attrName>
                                        </p:attrNameLst>
                                      </p:cBhvr>
                                      <p:tavLst>
                                        <p:tav tm="0">
                                          <p:val>
                                            <p:strVal val="ppt_y"/>
                                          </p:val>
                                        </p:tav>
                                        <p:tav tm="100000">
                                          <p:val>
                                            <p:strVal val="1+ppt_h/2"/>
                                          </p:val>
                                        </p:tav>
                                      </p:tavLst>
                                    </p:anim>
                                    <p:set>
                                      <p:cBhvr>
                                        <p:cTn id="305" dur="1" fill="hold">
                                          <p:stCondLst>
                                            <p:cond delay="99"/>
                                          </p:stCondLst>
                                        </p:cTn>
                                        <p:tgtEl>
                                          <p:spTgt spid="64"/>
                                        </p:tgtEl>
                                        <p:attrNameLst>
                                          <p:attrName>style.visibility</p:attrName>
                                        </p:attrNameLst>
                                      </p:cBhvr>
                                      <p:to>
                                        <p:strVal val="hidden"/>
                                      </p:to>
                                    </p:set>
                                  </p:childTnLst>
                                </p:cTn>
                              </p:par>
                              <p:par>
                                <p:cTn id="306" presetID="2" presetClass="exit" presetSubtype="4" fill="hold" nodeType="withEffect">
                                  <p:stCondLst>
                                    <p:cond delay="0"/>
                                  </p:stCondLst>
                                  <p:childTnLst>
                                    <p:anim calcmode="lin" valueType="num">
                                      <p:cBhvr additive="base">
                                        <p:cTn id="307" dur="100"/>
                                        <p:tgtEl>
                                          <p:spTgt spid="43"/>
                                        </p:tgtEl>
                                        <p:attrNameLst>
                                          <p:attrName>ppt_x</p:attrName>
                                        </p:attrNameLst>
                                      </p:cBhvr>
                                      <p:tavLst>
                                        <p:tav tm="0">
                                          <p:val>
                                            <p:strVal val="ppt_x"/>
                                          </p:val>
                                        </p:tav>
                                        <p:tav tm="100000">
                                          <p:val>
                                            <p:strVal val="ppt_x"/>
                                          </p:val>
                                        </p:tav>
                                      </p:tavLst>
                                    </p:anim>
                                    <p:anim calcmode="lin" valueType="num">
                                      <p:cBhvr additive="base">
                                        <p:cTn id="308" dur="100"/>
                                        <p:tgtEl>
                                          <p:spTgt spid="43"/>
                                        </p:tgtEl>
                                        <p:attrNameLst>
                                          <p:attrName>ppt_y</p:attrName>
                                        </p:attrNameLst>
                                      </p:cBhvr>
                                      <p:tavLst>
                                        <p:tav tm="0">
                                          <p:val>
                                            <p:strVal val="ppt_y"/>
                                          </p:val>
                                        </p:tav>
                                        <p:tav tm="100000">
                                          <p:val>
                                            <p:strVal val="1+ppt_h/2"/>
                                          </p:val>
                                        </p:tav>
                                      </p:tavLst>
                                    </p:anim>
                                    <p:set>
                                      <p:cBhvr>
                                        <p:cTn id="309" dur="1" fill="hold">
                                          <p:stCondLst>
                                            <p:cond delay="99"/>
                                          </p:stCondLst>
                                        </p:cTn>
                                        <p:tgtEl>
                                          <p:spTgt spid="43"/>
                                        </p:tgtEl>
                                        <p:attrNameLst>
                                          <p:attrName>style.visibility</p:attrName>
                                        </p:attrNameLst>
                                      </p:cBhvr>
                                      <p:to>
                                        <p:strVal val="hidden"/>
                                      </p:to>
                                    </p:set>
                                  </p:childTnLst>
                                </p:cTn>
                              </p:par>
                              <p:par>
                                <p:cTn id="310" presetID="2" presetClass="exit" presetSubtype="4" fill="hold" nodeType="withEffect">
                                  <p:stCondLst>
                                    <p:cond delay="0"/>
                                  </p:stCondLst>
                                  <p:childTnLst>
                                    <p:anim calcmode="lin" valueType="num">
                                      <p:cBhvr additive="base">
                                        <p:cTn id="311" dur="100"/>
                                        <p:tgtEl>
                                          <p:spTgt spid="46"/>
                                        </p:tgtEl>
                                        <p:attrNameLst>
                                          <p:attrName>ppt_x</p:attrName>
                                        </p:attrNameLst>
                                      </p:cBhvr>
                                      <p:tavLst>
                                        <p:tav tm="0">
                                          <p:val>
                                            <p:strVal val="ppt_x"/>
                                          </p:val>
                                        </p:tav>
                                        <p:tav tm="100000">
                                          <p:val>
                                            <p:strVal val="ppt_x"/>
                                          </p:val>
                                        </p:tav>
                                      </p:tavLst>
                                    </p:anim>
                                    <p:anim calcmode="lin" valueType="num">
                                      <p:cBhvr additive="base">
                                        <p:cTn id="312" dur="100"/>
                                        <p:tgtEl>
                                          <p:spTgt spid="46"/>
                                        </p:tgtEl>
                                        <p:attrNameLst>
                                          <p:attrName>ppt_y</p:attrName>
                                        </p:attrNameLst>
                                      </p:cBhvr>
                                      <p:tavLst>
                                        <p:tav tm="0">
                                          <p:val>
                                            <p:strVal val="ppt_y"/>
                                          </p:val>
                                        </p:tav>
                                        <p:tav tm="100000">
                                          <p:val>
                                            <p:strVal val="1+ppt_h/2"/>
                                          </p:val>
                                        </p:tav>
                                      </p:tavLst>
                                    </p:anim>
                                    <p:set>
                                      <p:cBhvr>
                                        <p:cTn id="313" dur="1" fill="hold">
                                          <p:stCondLst>
                                            <p:cond delay="99"/>
                                          </p:stCondLst>
                                        </p:cTn>
                                        <p:tgtEl>
                                          <p:spTgt spid="46"/>
                                        </p:tgtEl>
                                        <p:attrNameLst>
                                          <p:attrName>style.visibility</p:attrName>
                                        </p:attrNameLst>
                                      </p:cBhvr>
                                      <p:to>
                                        <p:strVal val="hidden"/>
                                      </p:to>
                                    </p:set>
                                  </p:childTnLst>
                                </p:cTn>
                              </p:par>
                              <p:par>
                                <p:cTn id="314" presetID="2" presetClass="exit" presetSubtype="4" fill="hold" nodeType="withEffect">
                                  <p:stCondLst>
                                    <p:cond delay="0"/>
                                  </p:stCondLst>
                                  <p:childTnLst>
                                    <p:anim calcmode="lin" valueType="num">
                                      <p:cBhvr additive="base">
                                        <p:cTn id="315" dur="100"/>
                                        <p:tgtEl>
                                          <p:spTgt spid="76"/>
                                        </p:tgtEl>
                                        <p:attrNameLst>
                                          <p:attrName>ppt_x</p:attrName>
                                        </p:attrNameLst>
                                      </p:cBhvr>
                                      <p:tavLst>
                                        <p:tav tm="0">
                                          <p:val>
                                            <p:strVal val="ppt_x"/>
                                          </p:val>
                                        </p:tav>
                                        <p:tav tm="100000">
                                          <p:val>
                                            <p:strVal val="ppt_x"/>
                                          </p:val>
                                        </p:tav>
                                      </p:tavLst>
                                    </p:anim>
                                    <p:anim calcmode="lin" valueType="num">
                                      <p:cBhvr additive="base">
                                        <p:cTn id="316" dur="100"/>
                                        <p:tgtEl>
                                          <p:spTgt spid="76"/>
                                        </p:tgtEl>
                                        <p:attrNameLst>
                                          <p:attrName>ppt_y</p:attrName>
                                        </p:attrNameLst>
                                      </p:cBhvr>
                                      <p:tavLst>
                                        <p:tav tm="0">
                                          <p:val>
                                            <p:strVal val="ppt_y"/>
                                          </p:val>
                                        </p:tav>
                                        <p:tav tm="100000">
                                          <p:val>
                                            <p:strVal val="1+ppt_h/2"/>
                                          </p:val>
                                        </p:tav>
                                      </p:tavLst>
                                    </p:anim>
                                    <p:set>
                                      <p:cBhvr>
                                        <p:cTn id="317" dur="1" fill="hold">
                                          <p:stCondLst>
                                            <p:cond delay="99"/>
                                          </p:stCondLst>
                                        </p:cTn>
                                        <p:tgtEl>
                                          <p:spTgt spid="76"/>
                                        </p:tgtEl>
                                        <p:attrNameLst>
                                          <p:attrName>style.visibility</p:attrName>
                                        </p:attrNameLst>
                                      </p:cBhvr>
                                      <p:to>
                                        <p:strVal val="hidden"/>
                                      </p:to>
                                    </p:set>
                                  </p:childTnLst>
                                </p:cTn>
                              </p:par>
                              <p:par>
                                <p:cTn id="318" presetID="2" presetClass="exit" presetSubtype="4" fill="hold" nodeType="withEffect">
                                  <p:stCondLst>
                                    <p:cond delay="0"/>
                                  </p:stCondLst>
                                  <p:childTnLst>
                                    <p:anim calcmode="lin" valueType="num">
                                      <p:cBhvr additive="base">
                                        <p:cTn id="319" dur="100"/>
                                        <p:tgtEl>
                                          <p:spTgt spid="75"/>
                                        </p:tgtEl>
                                        <p:attrNameLst>
                                          <p:attrName>ppt_x</p:attrName>
                                        </p:attrNameLst>
                                      </p:cBhvr>
                                      <p:tavLst>
                                        <p:tav tm="0">
                                          <p:val>
                                            <p:strVal val="ppt_x"/>
                                          </p:val>
                                        </p:tav>
                                        <p:tav tm="100000">
                                          <p:val>
                                            <p:strVal val="ppt_x"/>
                                          </p:val>
                                        </p:tav>
                                      </p:tavLst>
                                    </p:anim>
                                    <p:anim calcmode="lin" valueType="num">
                                      <p:cBhvr additive="base">
                                        <p:cTn id="320" dur="100"/>
                                        <p:tgtEl>
                                          <p:spTgt spid="75"/>
                                        </p:tgtEl>
                                        <p:attrNameLst>
                                          <p:attrName>ppt_y</p:attrName>
                                        </p:attrNameLst>
                                      </p:cBhvr>
                                      <p:tavLst>
                                        <p:tav tm="0">
                                          <p:val>
                                            <p:strVal val="ppt_y"/>
                                          </p:val>
                                        </p:tav>
                                        <p:tav tm="100000">
                                          <p:val>
                                            <p:strVal val="1+ppt_h/2"/>
                                          </p:val>
                                        </p:tav>
                                      </p:tavLst>
                                    </p:anim>
                                    <p:set>
                                      <p:cBhvr>
                                        <p:cTn id="321" dur="1" fill="hold">
                                          <p:stCondLst>
                                            <p:cond delay="99"/>
                                          </p:stCondLst>
                                        </p:cTn>
                                        <p:tgtEl>
                                          <p:spTgt spid="75"/>
                                        </p:tgtEl>
                                        <p:attrNameLst>
                                          <p:attrName>style.visibility</p:attrName>
                                        </p:attrNameLst>
                                      </p:cBhvr>
                                      <p:to>
                                        <p:strVal val="hidden"/>
                                      </p:to>
                                    </p:set>
                                  </p:childTnLst>
                                </p:cTn>
                              </p:par>
                              <p:par>
                                <p:cTn id="322" presetID="2" presetClass="exit" presetSubtype="4" fill="hold" nodeType="withEffect">
                                  <p:stCondLst>
                                    <p:cond delay="0"/>
                                  </p:stCondLst>
                                  <p:childTnLst>
                                    <p:anim calcmode="lin" valueType="num">
                                      <p:cBhvr additive="base">
                                        <p:cTn id="323" dur="100"/>
                                        <p:tgtEl>
                                          <p:spTgt spid="74"/>
                                        </p:tgtEl>
                                        <p:attrNameLst>
                                          <p:attrName>ppt_x</p:attrName>
                                        </p:attrNameLst>
                                      </p:cBhvr>
                                      <p:tavLst>
                                        <p:tav tm="0">
                                          <p:val>
                                            <p:strVal val="ppt_x"/>
                                          </p:val>
                                        </p:tav>
                                        <p:tav tm="100000">
                                          <p:val>
                                            <p:strVal val="ppt_x"/>
                                          </p:val>
                                        </p:tav>
                                      </p:tavLst>
                                    </p:anim>
                                    <p:anim calcmode="lin" valueType="num">
                                      <p:cBhvr additive="base">
                                        <p:cTn id="324" dur="100"/>
                                        <p:tgtEl>
                                          <p:spTgt spid="74"/>
                                        </p:tgtEl>
                                        <p:attrNameLst>
                                          <p:attrName>ppt_y</p:attrName>
                                        </p:attrNameLst>
                                      </p:cBhvr>
                                      <p:tavLst>
                                        <p:tav tm="0">
                                          <p:val>
                                            <p:strVal val="ppt_y"/>
                                          </p:val>
                                        </p:tav>
                                        <p:tav tm="100000">
                                          <p:val>
                                            <p:strVal val="1+ppt_h/2"/>
                                          </p:val>
                                        </p:tav>
                                      </p:tavLst>
                                    </p:anim>
                                    <p:set>
                                      <p:cBhvr>
                                        <p:cTn id="325" dur="1" fill="hold">
                                          <p:stCondLst>
                                            <p:cond delay="99"/>
                                          </p:stCondLst>
                                        </p:cTn>
                                        <p:tgtEl>
                                          <p:spTgt spid="74"/>
                                        </p:tgtEl>
                                        <p:attrNameLst>
                                          <p:attrName>style.visibility</p:attrName>
                                        </p:attrNameLst>
                                      </p:cBhvr>
                                      <p:to>
                                        <p:strVal val="hidden"/>
                                      </p:to>
                                    </p:set>
                                  </p:childTnLst>
                                </p:cTn>
                              </p:par>
                              <p:par>
                                <p:cTn id="326" presetID="2" presetClass="exit" presetSubtype="4" fill="hold" nodeType="withEffect">
                                  <p:stCondLst>
                                    <p:cond delay="0"/>
                                  </p:stCondLst>
                                  <p:childTnLst>
                                    <p:anim calcmode="lin" valueType="num">
                                      <p:cBhvr additive="base">
                                        <p:cTn id="327" dur="100"/>
                                        <p:tgtEl>
                                          <p:spTgt spid="73"/>
                                        </p:tgtEl>
                                        <p:attrNameLst>
                                          <p:attrName>ppt_x</p:attrName>
                                        </p:attrNameLst>
                                      </p:cBhvr>
                                      <p:tavLst>
                                        <p:tav tm="0">
                                          <p:val>
                                            <p:strVal val="ppt_x"/>
                                          </p:val>
                                        </p:tav>
                                        <p:tav tm="100000">
                                          <p:val>
                                            <p:strVal val="ppt_x"/>
                                          </p:val>
                                        </p:tav>
                                      </p:tavLst>
                                    </p:anim>
                                    <p:anim calcmode="lin" valueType="num">
                                      <p:cBhvr additive="base">
                                        <p:cTn id="328" dur="100"/>
                                        <p:tgtEl>
                                          <p:spTgt spid="73"/>
                                        </p:tgtEl>
                                        <p:attrNameLst>
                                          <p:attrName>ppt_y</p:attrName>
                                        </p:attrNameLst>
                                      </p:cBhvr>
                                      <p:tavLst>
                                        <p:tav tm="0">
                                          <p:val>
                                            <p:strVal val="ppt_y"/>
                                          </p:val>
                                        </p:tav>
                                        <p:tav tm="100000">
                                          <p:val>
                                            <p:strVal val="1+ppt_h/2"/>
                                          </p:val>
                                        </p:tav>
                                      </p:tavLst>
                                    </p:anim>
                                    <p:set>
                                      <p:cBhvr>
                                        <p:cTn id="329" dur="1" fill="hold">
                                          <p:stCondLst>
                                            <p:cond delay="99"/>
                                          </p:stCondLst>
                                        </p:cTn>
                                        <p:tgtEl>
                                          <p:spTgt spid="73"/>
                                        </p:tgtEl>
                                        <p:attrNameLst>
                                          <p:attrName>style.visibility</p:attrName>
                                        </p:attrNameLst>
                                      </p:cBhvr>
                                      <p:to>
                                        <p:strVal val="hidden"/>
                                      </p:to>
                                    </p:set>
                                  </p:childTnLst>
                                </p:cTn>
                              </p:par>
                              <p:par>
                                <p:cTn id="330" presetID="2" presetClass="exit" presetSubtype="4" fill="hold" grpId="1" nodeType="withEffect">
                                  <p:stCondLst>
                                    <p:cond delay="0"/>
                                  </p:stCondLst>
                                  <p:childTnLst>
                                    <p:anim calcmode="lin" valueType="num">
                                      <p:cBhvr additive="base">
                                        <p:cTn id="331" dur="100"/>
                                        <p:tgtEl>
                                          <p:spTgt spid="47"/>
                                        </p:tgtEl>
                                        <p:attrNameLst>
                                          <p:attrName>ppt_x</p:attrName>
                                        </p:attrNameLst>
                                      </p:cBhvr>
                                      <p:tavLst>
                                        <p:tav tm="0">
                                          <p:val>
                                            <p:strVal val="ppt_x"/>
                                          </p:val>
                                        </p:tav>
                                        <p:tav tm="100000">
                                          <p:val>
                                            <p:strVal val="ppt_x"/>
                                          </p:val>
                                        </p:tav>
                                      </p:tavLst>
                                    </p:anim>
                                    <p:anim calcmode="lin" valueType="num">
                                      <p:cBhvr additive="base">
                                        <p:cTn id="332" dur="100"/>
                                        <p:tgtEl>
                                          <p:spTgt spid="47"/>
                                        </p:tgtEl>
                                        <p:attrNameLst>
                                          <p:attrName>ppt_y</p:attrName>
                                        </p:attrNameLst>
                                      </p:cBhvr>
                                      <p:tavLst>
                                        <p:tav tm="0">
                                          <p:val>
                                            <p:strVal val="ppt_y"/>
                                          </p:val>
                                        </p:tav>
                                        <p:tav tm="100000">
                                          <p:val>
                                            <p:strVal val="1+ppt_h/2"/>
                                          </p:val>
                                        </p:tav>
                                      </p:tavLst>
                                    </p:anim>
                                    <p:set>
                                      <p:cBhvr>
                                        <p:cTn id="333" dur="1" fill="hold">
                                          <p:stCondLst>
                                            <p:cond delay="99"/>
                                          </p:stCondLst>
                                        </p:cTn>
                                        <p:tgtEl>
                                          <p:spTgt spid="47"/>
                                        </p:tgtEl>
                                        <p:attrNameLst>
                                          <p:attrName>style.visibility</p:attrName>
                                        </p:attrNameLst>
                                      </p:cBhvr>
                                      <p:to>
                                        <p:strVal val="hidden"/>
                                      </p:to>
                                    </p:set>
                                  </p:childTnLst>
                                </p:cTn>
                              </p:par>
                              <p:par>
                                <p:cTn id="334" presetID="2" presetClass="exit" presetSubtype="4" fill="hold" grpId="1" nodeType="withEffect">
                                  <p:stCondLst>
                                    <p:cond delay="0"/>
                                  </p:stCondLst>
                                  <p:childTnLst>
                                    <p:anim calcmode="lin" valueType="num">
                                      <p:cBhvr additive="base">
                                        <p:cTn id="335" dur="100"/>
                                        <p:tgtEl>
                                          <p:spTgt spid="48"/>
                                        </p:tgtEl>
                                        <p:attrNameLst>
                                          <p:attrName>ppt_x</p:attrName>
                                        </p:attrNameLst>
                                      </p:cBhvr>
                                      <p:tavLst>
                                        <p:tav tm="0">
                                          <p:val>
                                            <p:strVal val="ppt_x"/>
                                          </p:val>
                                        </p:tav>
                                        <p:tav tm="100000">
                                          <p:val>
                                            <p:strVal val="ppt_x"/>
                                          </p:val>
                                        </p:tav>
                                      </p:tavLst>
                                    </p:anim>
                                    <p:anim calcmode="lin" valueType="num">
                                      <p:cBhvr additive="base">
                                        <p:cTn id="336" dur="100"/>
                                        <p:tgtEl>
                                          <p:spTgt spid="48"/>
                                        </p:tgtEl>
                                        <p:attrNameLst>
                                          <p:attrName>ppt_y</p:attrName>
                                        </p:attrNameLst>
                                      </p:cBhvr>
                                      <p:tavLst>
                                        <p:tav tm="0">
                                          <p:val>
                                            <p:strVal val="ppt_y"/>
                                          </p:val>
                                        </p:tav>
                                        <p:tav tm="100000">
                                          <p:val>
                                            <p:strVal val="1+ppt_h/2"/>
                                          </p:val>
                                        </p:tav>
                                      </p:tavLst>
                                    </p:anim>
                                    <p:set>
                                      <p:cBhvr>
                                        <p:cTn id="337" dur="1" fill="hold">
                                          <p:stCondLst>
                                            <p:cond delay="99"/>
                                          </p:stCondLst>
                                        </p:cTn>
                                        <p:tgtEl>
                                          <p:spTgt spid="48"/>
                                        </p:tgtEl>
                                        <p:attrNameLst>
                                          <p:attrName>style.visibility</p:attrName>
                                        </p:attrNameLst>
                                      </p:cBhvr>
                                      <p:to>
                                        <p:strVal val="hidden"/>
                                      </p:to>
                                    </p:set>
                                  </p:childTnLst>
                                </p:cTn>
                              </p:par>
                              <p:par>
                                <p:cTn id="338" presetID="2" presetClass="exit" presetSubtype="4" fill="hold" grpId="1" nodeType="withEffect">
                                  <p:stCondLst>
                                    <p:cond delay="0"/>
                                  </p:stCondLst>
                                  <p:childTnLst>
                                    <p:anim calcmode="lin" valueType="num">
                                      <p:cBhvr additive="base">
                                        <p:cTn id="339" dur="100"/>
                                        <p:tgtEl>
                                          <p:spTgt spid="49"/>
                                        </p:tgtEl>
                                        <p:attrNameLst>
                                          <p:attrName>ppt_x</p:attrName>
                                        </p:attrNameLst>
                                      </p:cBhvr>
                                      <p:tavLst>
                                        <p:tav tm="0">
                                          <p:val>
                                            <p:strVal val="ppt_x"/>
                                          </p:val>
                                        </p:tav>
                                        <p:tav tm="100000">
                                          <p:val>
                                            <p:strVal val="ppt_x"/>
                                          </p:val>
                                        </p:tav>
                                      </p:tavLst>
                                    </p:anim>
                                    <p:anim calcmode="lin" valueType="num">
                                      <p:cBhvr additive="base">
                                        <p:cTn id="340" dur="100"/>
                                        <p:tgtEl>
                                          <p:spTgt spid="49"/>
                                        </p:tgtEl>
                                        <p:attrNameLst>
                                          <p:attrName>ppt_y</p:attrName>
                                        </p:attrNameLst>
                                      </p:cBhvr>
                                      <p:tavLst>
                                        <p:tav tm="0">
                                          <p:val>
                                            <p:strVal val="ppt_y"/>
                                          </p:val>
                                        </p:tav>
                                        <p:tav tm="100000">
                                          <p:val>
                                            <p:strVal val="1+ppt_h/2"/>
                                          </p:val>
                                        </p:tav>
                                      </p:tavLst>
                                    </p:anim>
                                    <p:set>
                                      <p:cBhvr>
                                        <p:cTn id="341" dur="1" fill="hold">
                                          <p:stCondLst>
                                            <p:cond delay="99"/>
                                          </p:stCondLst>
                                        </p:cTn>
                                        <p:tgtEl>
                                          <p:spTgt spid="49"/>
                                        </p:tgtEl>
                                        <p:attrNameLst>
                                          <p:attrName>style.visibility</p:attrName>
                                        </p:attrNameLst>
                                      </p:cBhvr>
                                      <p:to>
                                        <p:strVal val="hidden"/>
                                      </p:to>
                                    </p:set>
                                  </p:childTnLst>
                                </p:cTn>
                              </p:par>
                              <p:par>
                                <p:cTn id="342" presetID="2" presetClass="exit" presetSubtype="4" fill="hold" grpId="1" nodeType="withEffect">
                                  <p:stCondLst>
                                    <p:cond delay="0"/>
                                  </p:stCondLst>
                                  <p:childTnLst>
                                    <p:anim calcmode="lin" valueType="num">
                                      <p:cBhvr additive="base">
                                        <p:cTn id="343" dur="100"/>
                                        <p:tgtEl>
                                          <p:spTgt spid="50"/>
                                        </p:tgtEl>
                                        <p:attrNameLst>
                                          <p:attrName>ppt_x</p:attrName>
                                        </p:attrNameLst>
                                      </p:cBhvr>
                                      <p:tavLst>
                                        <p:tav tm="0">
                                          <p:val>
                                            <p:strVal val="ppt_x"/>
                                          </p:val>
                                        </p:tav>
                                        <p:tav tm="100000">
                                          <p:val>
                                            <p:strVal val="ppt_x"/>
                                          </p:val>
                                        </p:tav>
                                      </p:tavLst>
                                    </p:anim>
                                    <p:anim calcmode="lin" valueType="num">
                                      <p:cBhvr additive="base">
                                        <p:cTn id="344" dur="100"/>
                                        <p:tgtEl>
                                          <p:spTgt spid="50"/>
                                        </p:tgtEl>
                                        <p:attrNameLst>
                                          <p:attrName>ppt_y</p:attrName>
                                        </p:attrNameLst>
                                      </p:cBhvr>
                                      <p:tavLst>
                                        <p:tav tm="0">
                                          <p:val>
                                            <p:strVal val="ppt_y"/>
                                          </p:val>
                                        </p:tav>
                                        <p:tav tm="100000">
                                          <p:val>
                                            <p:strVal val="1+ppt_h/2"/>
                                          </p:val>
                                        </p:tav>
                                      </p:tavLst>
                                    </p:anim>
                                    <p:set>
                                      <p:cBhvr>
                                        <p:cTn id="345" dur="1" fill="hold">
                                          <p:stCondLst>
                                            <p:cond delay="99"/>
                                          </p:stCondLst>
                                        </p:cTn>
                                        <p:tgtEl>
                                          <p:spTgt spid="50"/>
                                        </p:tgtEl>
                                        <p:attrNameLst>
                                          <p:attrName>style.visibility</p:attrName>
                                        </p:attrNameLst>
                                      </p:cBhvr>
                                      <p:to>
                                        <p:strVal val="hidden"/>
                                      </p:to>
                                    </p:set>
                                  </p:childTnLst>
                                </p:cTn>
                              </p:par>
                              <p:par>
                                <p:cTn id="346" presetID="2" presetClass="exit" presetSubtype="4" fill="hold" nodeType="withEffect">
                                  <p:stCondLst>
                                    <p:cond delay="0"/>
                                  </p:stCondLst>
                                  <p:childTnLst>
                                    <p:anim calcmode="lin" valueType="num">
                                      <p:cBhvr additive="base">
                                        <p:cTn id="347" dur="100"/>
                                        <p:tgtEl>
                                          <p:spTgt spid="78"/>
                                        </p:tgtEl>
                                        <p:attrNameLst>
                                          <p:attrName>ppt_x</p:attrName>
                                        </p:attrNameLst>
                                      </p:cBhvr>
                                      <p:tavLst>
                                        <p:tav tm="0">
                                          <p:val>
                                            <p:strVal val="ppt_x"/>
                                          </p:val>
                                        </p:tav>
                                        <p:tav tm="100000">
                                          <p:val>
                                            <p:strVal val="ppt_x"/>
                                          </p:val>
                                        </p:tav>
                                      </p:tavLst>
                                    </p:anim>
                                    <p:anim calcmode="lin" valueType="num">
                                      <p:cBhvr additive="base">
                                        <p:cTn id="348" dur="100"/>
                                        <p:tgtEl>
                                          <p:spTgt spid="78"/>
                                        </p:tgtEl>
                                        <p:attrNameLst>
                                          <p:attrName>ppt_y</p:attrName>
                                        </p:attrNameLst>
                                      </p:cBhvr>
                                      <p:tavLst>
                                        <p:tav tm="0">
                                          <p:val>
                                            <p:strVal val="ppt_y"/>
                                          </p:val>
                                        </p:tav>
                                        <p:tav tm="100000">
                                          <p:val>
                                            <p:strVal val="1+ppt_h/2"/>
                                          </p:val>
                                        </p:tav>
                                      </p:tavLst>
                                    </p:anim>
                                    <p:set>
                                      <p:cBhvr>
                                        <p:cTn id="349" dur="1" fill="hold">
                                          <p:stCondLst>
                                            <p:cond delay="99"/>
                                          </p:stCondLst>
                                        </p:cTn>
                                        <p:tgtEl>
                                          <p:spTgt spid="78"/>
                                        </p:tgtEl>
                                        <p:attrNameLst>
                                          <p:attrName>style.visibility</p:attrName>
                                        </p:attrNameLst>
                                      </p:cBhvr>
                                      <p:to>
                                        <p:strVal val="hidden"/>
                                      </p:to>
                                    </p:set>
                                  </p:childTnLst>
                                </p:cTn>
                              </p:par>
                              <p:par>
                                <p:cTn id="350" presetID="2" presetClass="exit" presetSubtype="4" fill="hold" nodeType="withEffect">
                                  <p:stCondLst>
                                    <p:cond delay="0"/>
                                  </p:stCondLst>
                                  <p:childTnLst>
                                    <p:anim calcmode="lin" valueType="num">
                                      <p:cBhvr additive="base">
                                        <p:cTn id="351" dur="100"/>
                                        <p:tgtEl>
                                          <p:spTgt spid="79"/>
                                        </p:tgtEl>
                                        <p:attrNameLst>
                                          <p:attrName>ppt_x</p:attrName>
                                        </p:attrNameLst>
                                      </p:cBhvr>
                                      <p:tavLst>
                                        <p:tav tm="0">
                                          <p:val>
                                            <p:strVal val="ppt_x"/>
                                          </p:val>
                                        </p:tav>
                                        <p:tav tm="100000">
                                          <p:val>
                                            <p:strVal val="ppt_x"/>
                                          </p:val>
                                        </p:tav>
                                      </p:tavLst>
                                    </p:anim>
                                    <p:anim calcmode="lin" valueType="num">
                                      <p:cBhvr additive="base">
                                        <p:cTn id="352" dur="100"/>
                                        <p:tgtEl>
                                          <p:spTgt spid="79"/>
                                        </p:tgtEl>
                                        <p:attrNameLst>
                                          <p:attrName>ppt_y</p:attrName>
                                        </p:attrNameLst>
                                      </p:cBhvr>
                                      <p:tavLst>
                                        <p:tav tm="0">
                                          <p:val>
                                            <p:strVal val="ppt_y"/>
                                          </p:val>
                                        </p:tav>
                                        <p:tav tm="100000">
                                          <p:val>
                                            <p:strVal val="1+ppt_h/2"/>
                                          </p:val>
                                        </p:tav>
                                      </p:tavLst>
                                    </p:anim>
                                    <p:set>
                                      <p:cBhvr>
                                        <p:cTn id="353" dur="1" fill="hold">
                                          <p:stCondLst>
                                            <p:cond delay="99"/>
                                          </p:stCondLst>
                                        </p:cTn>
                                        <p:tgtEl>
                                          <p:spTgt spid="79"/>
                                        </p:tgtEl>
                                        <p:attrNameLst>
                                          <p:attrName>style.visibility</p:attrName>
                                        </p:attrNameLst>
                                      </p:cBhvr>
                                      <p:to>
                                        <p:strVal val="hidden"/>
                                      </p:to>
                                    </p:set>
                                  </p:childTnLst>
                                </p:cTn>
                              </p:par>
                              <p:par>
                                <p:cTn id="354" presetID="2" presetClass="exit" presetSubtype="4" fill="hold" nodeType="withEffect">
                                  <p:stCondLst>
                                    <p:cond delay="0"/>
                                  </p:stCondLst>
                                  <p:childTnLst>
                                    <p:anim calcmode="lin" valueType="num">
                                      <p:cBhvr additive="base">
                                        <p:cTn id="355" dur="100"/>
                                        <p:tgtEl>
                                          <p:spTgt spid="80"/>
                                        </p:tgtEl>
                                        <p:attrNameLst>
                                          <p:attrName>ppt_x</p:attrName>
                                        </p:attrNameLst>
                                      </p:cBhvr>
                                      <p:tavLst>
                                        <p:tav tm="0">
                                          <p:val>
                                            <p:strVal val="ppt_x"/>
                                          </p:val>
                                        </p:tav>
                                        <p:tav tm="100000">
                                          <p:val>
                                            <p:strVal val="ppt_x"/>
                                          </p:val>
                                        </p:tav>
                                      </p:tavLst>
                                    </p:anim>
                                    <p:anim calcmode="lin" valueType="num">
                                      <p:cBhvr additive="base">
                                        <p:cTn id="356" dur="100"/>
                                        <p:tgtEl>
                                          <p:spTgt spid="80"/>
                                        </p:tgtEl>
                                        <p:attrNameLst>
                                          <p:attrName>ppt_y</p:attrName>
                                        </p:attrNameLst>
                                      </p:cBhvr>
                                      <p:tavLst>
                                        <p:tav tm="0">
                                          <p:val>
                                            <p:strVal val="ppt_y"/>
                                          </p:val>
                                        </p:tav>
                                        <p:tav tm="100000">
                                          <p:val>
                                            <p:strVal val="1+ppt_h/2"/>
                                          </p:val>
                                        </p:tav>
                                      </p:tavLst>
                                    </p:anim>
                                    <p:set>
                                      <p:cBhvr>
                                        <p:cTn id="357" dur="1" fill="hold">
                                          <p:stCondLst>
                                            <p:cond delay="99"/>
                                          </p:stCondLst>
                                        </p:cTn>
                                        <p:tgtEl>
                                          <p:spTgt spid="80"/>
                                        </p:tgtEl>
                                        <p:attrNameLst>
                                          <p:attrName>style.visibility</p:attrName>
                                        </p:attrNameLst>
                                      </p:cBhvr>
                                      <p:to>
                                        <p:strVal val="hidden"/>
                                      </p:to>
                                    </p:set>
                                  </p:childTnLst>
                                </p:cTn>
                              </p:par>
                              <p:par>
                                <p:cTn id="358" presetID="2" presetClass="exit" presetSubtype="4" fill="hold" nodeType="withEffect">
                                  <p:stCondLst>
                                    <p:cond delay="0"/>
                                  </p:stCondLst>
                                  <p:childTnLst>
                                    <p:anim calcmode="lin" valueType="num">
                                      <p:cBhvr additive="base">
                                        <p:cTn id="359" dur="100"/>
                                        <p:tgtEl>
                                          <p:spTgt spid="81"/>
                                        </p:tgtEl>
                                        <p:attrNameLst>
                                          <p:attrName>ppt_x</p:attrName>
                                        </p:attrNameLst>
                                      </p:cBhvr>
                                      <p:tavLst>
                                        <p:tav tm="0">
                                          <p:val>
                                            <p:strVal val="ppt_x"/>
                                          </p:val>
                                        </p:tav>
                                        <p:tav tm="100000">
                                          <p:val>
                                            <p:strVal val="ppt_x"/>
                                          </p:val>
                                        </p:tav>
                                      </p:tavLst>
                                    </p:anim>
                                    <p:anim calcmode="lin" valueType="num">
                                      <p:cBhvr additive="base">
                                        <p:cTn id="360" dur="100"/>
                                        <p:tgtEl>
                                          <p:spTgt spid="81"/>
                                        </p:tgtEl>
                                        <p:attrNameLst>
                                          <p:attrName>ppt_y</p:attrName>
                                        </p:attrNameLst>
                                      </p:cBhvr>
                                      <p:tavLst>
                                        <p:tav tm="0">
                                          <p:val>
                                            <p:strVal val="ppt_y"/>
                                          </p:val>
                                        </p:tav>
                                        <p:tav tm="100000">
                                          <p:val>
                                            <p:strVal val="1+ppt_h/2"/>
                                          </p:val>
                                        </p:tav>
                                      </p:tavLst>
                                    </p:anim>
                                    <p:set>
                                      <p:cBhvr>
                                        <p:cTn id="361" dur="1" fill="hold">
                                          <p:stCondLst>
                                            <p:cond delay="99"/>
                                          </p:stCondLst>
                                        </p:cTn>
                                        <p:tgtEl>
                                          <p:spTgt spid="81"/>
                                        </p:tgtEl>
                                        <p:attrNameLst>
                                          <p:attrName>style.visibility</p:attrName>
                                        </p:attrNameLst>
                                      </p:cBhvr>
                                      <p:to>
                                        <p:strVal val="hidden"/>
                                      </p:to>
                                    </p:set>
                                  </p:childTnLst>
                                </p:cTn>
                              </p:par>
                              <p:par>
                                <p:cTn id="362" presetID="2" presetClass="exit" presetSubtype="4" fill="hold" nodeType="withEffect">
                                  <p:stCondLst>
                                    <p:cond delay="0"/>
                                  </p:stCondLst>
                                  <p:childTnLst>
                                    <p:anim calcmode="lin" valueType="num">
                                      <p:cBhvr additive="base">
                                        <p:cTn id="363" dur="100"/>
                                        <p:tgtEl>
                                          <p:spTgt spid="82"/>
                                        </p:tgtEl>
                                        <p:attrNameLst>
                                          <p:attrName>ppt_x</p:attrName>
                                        </p:attrNameLst>
                                      </p:cBhvr>
                                      <p:tavLst>
                                        <p:tav tm="0">
                                          <p:val>
                                            <p:strVal val="ppt_x"/>
                                          </p:val>
                                        </p:tav>
                                        <p:tav tm="100000">
                                          <p:val>
                                            <p:strVal val="ppt_x"/>
                                          </p:val>
                                        </p:tav>
                                      </p:tavLst>
                                    </p:anim>
                                    <p:anim calcmode="lin" valueType="num">
                                      <p:cBhvr additive="base">
                                        <p:cTn id="364" dur="100"/>
                                        <p:tgtEl>
                                          <p:spTgt spid="82"/>
                                        </p:tgtEl>
                                        <p:attrNameLst>
                                          <p:attrName>ppt_y</p:attrName>
                                        </p:attrNameLst>
                                      </p:cBhvr>
                                      <p:tavLst>
                                        <p:tav tm="0">
                                          <p:val>
                                            <p:strVal val="ppt_y"/>
                                          </p:val>
                                        </p:tav>
                                        <p:tav tm="100000">
                                          <p:val>
                                            <p:strVal val="1+ppt_h/2"/>
                                          </p:val>
                                        </p:tav>
                                      </p:tavLst>
                                    </p:anim>
                                    <p:set>
                                      <p:cBhvr>
                                        <p:cTn id="365" dur="1" fill="hold">
                                          <p:stCondLst>
                                            <p:cond delay="99"/>
                                          </p:stCondLst>
                                        </p:cTn>
                                        <p:tgtEl>
                                          <p:spTgt spid="82"/>
                                        </p:tgtEl>
                                        <p:attrNameLst>
                                          <p:attrName>style.visibility</p:attrName>
                                        </p:attrNameLst>
                                      </p:cBhvr>
                                      <p:to>
                                        <p:strVal val="hidden"/>
                                      </p:to>
                                    </p:set>
                                  </p:childTnLst>
                                </p:cTn>
                              </p:par>
                              <p:par>
                                <p:cTn id="366" presetID="2" presetClass="exit" presetSubtype="4" fill="hold" nodeType="withEffect">
                                  <p:stCondLst>
                                    <p:cond delay="0"/>
                                  </p:stCondLst>
                                  <p:childTnLst>
                                    <p:anim calcmode="lin" valueType="num">
                                      <p:cBhvr additive="base">
                                        <p:cTn id="367" dur="100"/>
                                        <p:tgtEl>
                                          <p:spTgt spid="83"/>
                                        </p:tgtEl>
                                        <p:attrNameLst>
                                          <p:attrName>ppt_x</p:attrName>
                                        </p:attrNameLst>
                                      </p:cBhvr>
                                      <p:tavLst>
                                        <p:tav tm="0">
                                          <p:val>
                                            <p:strVal val="ppt_x"/>
                                          </p:val>
                                        </p:tav>
                                        <p:tav tm="100000">
                                          <p:val>
                                            <p:strVal val="ppt_x"/>
                                          </p:val>
                                        </p:tav>
                                      </p:tavLst>
                                    </p:anim>
                                    <p:anim calcmode="lin" valueType="num">
                                      <p:cBhvr additive="base">
                                        <p:cTn id="368" dur="100"/>
                                        <p:tgtEl>
                                          <p:spTgt spid="83"/>
                                        </p:tgtEl>
                                        <p:attrNameLst>
                                          <p:attrName>ppt_y</p:attrName>
                                        </p:attrNameLst>
                                      </p:cBhvr>
                                      <p:tavLst>
                                        <p:tav tm="0">
                                          <p:val>
                                            <p:strVal val="ppt_y"/>
                                          </p:val>
                                        </p:tav>
                                        <p:tav tm="100000">
                                          <p:val>
                                            <p:strVal val="1+ppt_h/2"/>
                                          </p:val>
                                        </p:tav>
                                      </p:tavLst>
                                    </p:anim>
                                    <p:set>
                                      <p:cBhvr>
                                        <p:cTn id="369" dur="1" fill="hold">
                                          <p:stCondLst>
                                            <p:cond delay="99"/>
                                          </p:stCondLst>
                                        </p:cTn>
                                        <p:tgtEl>
                                          <p:spTgt spid="83"/>
                                        </p:tgtEl>
                                        <p:attrNameLst>
                                          <p:attrName>style.visibility</p:attrName>
                                        </p:attrNameLst>
                                      </p:cBhvr>
                                      <p:to>
                                        <p:strVal val="hidden"/>
                                      </p:to>
                                    </p:set>
                                  </p:childTnLst>
                                </p:cTn>
                              </p:par>
                              <p:par>
                                <p:cTn id="370" presetID="2" presetClass="exit" presetSubtype="4" fill="hold" grpId="1" nodeType="withEffect">
                                  <p:stCondLst>
                                    <p:cond delay="0"/>
                                  </p:stCondLst>
                                  <p:childTnLst>
                                    <p:anim calcmode="lin" valueType="num">
                                      <p:cBhvr additive="base">
                                        <p:cTn id="371" dur="100"/>
                                        <p:tgtEl>
                                          <p:spTgt spid="52"/>
                                        </p:tgtEl>
                                        <p:attrNameLst>
                                          <p:attrName>ppt_x</p:attrName>
                                        </p:attrNameLst>
                                      </p:cBhvr>
                                      <p:tavLst>
                                        <p:tav tm="0">
                                          <p:val>
                                            <p:strVal val="ppt_x"/>
                                          </p:val>
                                        </p:tav>
                                        <p:tav tm="100000">
                                          <p:val>
                                            <p:strVal val="ppt_x"/>
                                          </p:val>
                                        </p:tav>
                                      </p:tavLst>
                                    </p:anim>
                                    <p:anim calcmode="lin" valueType="num">
                                      <p:cBhvr additive="base">
                                        <p:cTn id="372" dur="100"/>
                                        <p:tgtEl>
                                          <p:spTgt spid="52"/>
                                        </p:tgtEl>
                                        <p:attrNameLst>
                                          <p:attrName>ppt_y</p:attrName>
                                        </p:attrNameLst>
                                      </p:cBhvr>
                                      <p:tavLst>
                                        <p:tav tm="0">
                                          <p:val>
                                            <p:strVal val="ppt_y"/>
                                          </p:val>
                                        </p:tav>
                                        <p:tav tm="100000">
                                          <p:val>
                                            <p:strVal val="1+ppt_h/2"/>
                                          </p:val>
                                        </p:tav>
                                      </p:tavLst>
                                    </p:anim>
                                    <p:set>
                                      <p:cBhvr>
                                        <p:cTn id="373" dur="1" fill="hold">
                                          <p:stCondLst>
                                            <p:cond delay="99"/>
                                          </p:stCondLst>
                                        </p:cTn>
                                        <p:tgtEl>
                                          <p:spTgt spid="52"/>
                                        </p:tgtEl>
                                        <p:attrNameLst>
                                          <p:attrName>style.visibility</p:attrName>
                                        </p:attrNameLst>
                                      </p:cBhvr>
                                      <p:to>
                                        <p:strVal val="hidden"/>
                                      </p:to>
                                    </p:set>
                                  </p:childTnLst>
                                </p:cTn>
                              </p:par>
                              <p:par>
                                <p:cTn id="374" presetID="2" presetClass="exit" presetSubtype="4" fill="hold" grpId="1" nodeType="withEffect">
                                  <p:stCondLst>
                                    <p:cond delay="0"/>
                                  </p:stCondLst>
                                  <p:childTnLst>
                                    <p:anim calcmode="lin" valueType="num">
                                      <p:cBhvr additive="base">
                                        <p:cTn id="375" dur="100"/>
                                        <p:tgtEl>
                                          <p:spTgt spid="53"/>
                                        </p:tgtEl>
                                        <p:attrNameLst>
                                          <p:attrName>ppt_x</p:attrName>
                                        </p:attrNameLst>
                                      </p:cBhvr>
                                      <p:tavLst>
                                        <p:tav tm="0">
                                          <p:val>
                                            <p:strVal val="ppt_x"/>
                                          </p:val>
                                        </p:tav>
                                        <p:tav tm="100000">
                                          <p:val>
                                            <p:strVal val="ppt_x"/>
                                          </p:val>
                                        </p:tav>
                                      </p:tavLst>
                                    </p:anim>
                                    <p:anim calcmode="lin" valueType="num">
                                      <p:cBhvr additive="base">
                                        <p:cTn id="376" dur="100"/>
                                        <p:tgtEl>
                                          <p:spTgt spid="53"/>
                                        </p:tgtEl>
                                        <p:attrNameLst>
                                          <p:attrName>ppt_y</p:attrName>
                                        </p:attrNameLst>
                                      </p:cBhvr>
                                      <p:tavLst>
                                        <p:tav tm="0">
                                          <p:val>
                                            <p:strVal val="ppt_y"/>
                                          </p:val>
                                        </p:tav>
                                        <p:tav tm="100000">
                                          <p:val>
                                            <p:strVal val="1+ppt_h/2"/>
                                          </p:val>
                                        </p:tav>
                                      </p:tavLst>
                                    </p:anim>
                                    <p:set>
                                      <p:cBhvr>
                                        <p:cTn id="377" dur="1" fill="hold">
                                          <p:stCondLst>
                                            <p:cond delay="99"/>
                                          </p:stCondLst>
                                        </p:cTn>
                                        <p:tgtEl>
                                          <p:spTgt spid="53"/>
                                        </p:tgtEl>
                                        <p:attrNameLst>
                                          <p:attrName>style.visibility</p:attrName>
                                        </p:attrNameLst>
                                      </p:cBhvr>
                                      <p:to>
                                        <p:strVal val="hidden"/>
                                      </p:to>
                                    </p:set>
                                  </p:childTnLst>
                                </p:cTn>
                              </p:par>
                              <p:par>
                                <p:cTn id="378" presetID="2" presetClass="exit" presetSubtype="4" fill="hold" grpId="1" nodeType="withEffect">
                                  <p:stCondLst>
                                    <p:cond delay="0"/>
                                  </p:stCondLst>
                                  <p:childTnLst>
                                    <p:anim calcmode="lin" valueType="num">
                                      <p:cBhvr additive="base">
                                        <p:cTn id="379" dur="100"/>
                                        <p:tgtEl>
                                          <p:spTgt spid="54"/>
                                        </p:tgtEl>
                                        <p:attrNameLst>
                                          <p:attrName>ppt_x</p:attrName>
                                        </p:attrNameLst>
                                      </p:cBhvr>
                                      <p:tavLst>
                                        <p:tav tm="0">
                                          <p:val>
                                            <p:strVal val="ppt_x"/>
                                          </p:val>
                                        </p:tav>
                                        <p:tav tm="100000">
                                          <p:val>
                                            <p:strVal val="ppt_x"/>
                                          </p:val>
                                        </p:tav>
                                      </p:tavLst>
                                    </p:anim>
                                    <p:anim calcmode="lin" valueType="num">
                                      <p:cBhvr additive="base">
                                        <p:cTn id="380" dur="100"/>
                                        <p:tgtEl>
                                          <p:spTgt spid="54"/>
                                        </p:tgtEl>
                                        <p:attrNameLst>
                                          <p:attrName>ppt_y</p:attrName>
                                        </p:attrNameLst>
                                      </p:cBhvr>
                                      <p:tavLst>
                                        <p:tav tm="0">
                                          <p:val>
                                            <p:strVal val="ppt_y"/>
                                          </p:val>
                                        </p:tav>
                                        <p:tav tm="100000">
                                          <p:val>
                                            <p:strVal val="1+ppt_h/2"/>
                                          </p:val>
                                        </p:tav>
                                      </p:tavLst>
                                    </p:anim>
                                    <p:set>
                                      <p:cBhvr>
                                        <p:cTn id="381" dur="1" fill="hold">
                                          <p:stCondLst>
                                            <p:cond delay="99"/>
                                          </p:stCondLst>
                                        </p:cTn>
                                        <p:tgtEl>
                                          <p:spTgt spid="54"/>
                                        </p:tgtEl>
                                        <p:attrNameLst>
                                          <p:attrName>style.visibility</p:attrName>
                                        </p:attrNameLst>
                                      </p:cBhvr>
                                      <p:to>
                                        <p:strVal val="hidden"/>
                                      </p:to>
                                    </p:set>
                                  </p:childTnLst>
                                </p:cTn>
                              </p:par>
                              <p:par>
                                <p:cTn id="382" presetID="2" presetClass="exit" presetSubtype="4" fill="hold" nodeType="withEffect">
                                  <p:stCondLst>
                                    <p:cond delay="0"/>
                                  </p:stCondLst>
                                  <p:childTnLst>
                                    <p:anim calcmode="lin" valueType="num">
                                      <p:cBhvr additive="base">
                                        <p:cTn id="383" dur="100"/>
                                        <p:tgtEl>
                                          <p:spTgt spid="77"/>
                                        </p:tgtEl>
                                        <p:attrNameLst>
                                          <p:attrName>ppt_x</p:attrName>
                                        </p:attrNameLst>
                                      </p:cBhvr>
                                      <p:tavLst>
                                        <p:tav tm="0">
                                          <p:val>
                                            <p:strVal val="ppt_x"/>
                                          </p:val>
                                        </p:tav>
                                        <p:tav tm="100000">
                                          <p:val>
                                            <p:strVal val="ppt_x"/>
                                          </p:val>
                                        </p:tav>
                                      </p:tavLst>
                                    </p:anim>
                                    <p:anim calcmode="lin" valueType="num">
                                      <p:cBhvr additive="base">
                                        <p:cTn id="384" dur="100"/>
                                        <p:tgtEl>
                                          <p:spTgt spid="77"/>
                                        </p:tgtEl>
                                        <p:attrNameLst>
                                          <p:attrName>ppt_y</p:attrName>
                                        </p:attrNameLst>
                                      </p:cBhvr>
                                      <p:tavLst>
                                        <p:tav tm="0">
                                          <p:val>
                                            <p:strVal val="ppt_y"/>
                                          </p:val>
                                        </p:tav>
                                        <p:tav tm="100000">
                                          <p:val>
                                            <p:strVal val="1+ppt_h/2"/>
                                          </p:val>
                                        </p:tav>
                                      </p:tavLst>
                                    </p:anim>
                                    <p:set>
                                      <p:cBhvr>
                                        <p:cTn id="385" dur="1" fill="hold">
                                          <p:stCondLst>
                                            <p:cond delay="99"/>
                                          </p:stCondLst>
                                        </p:cTn>
                                        <p:tgtEl>
                                          <p:spTgt spid="77"/>
                                        </p:tgtEl>
                                        <p:attrNameLst>
                                          <p:attrName>style.visibility</p:attrName>
                                        </p:attrNameLst>
                                      </p:cBhvr>
                                      <p:to>
                                        <p:strVal val="hidden"/>
                                      </p:to>
                                    </p:set>
                                  </p:childTnLst>
                                </p:cTn>
                              </p:par>
                              <p:par>
                                <p:cTn id="386" presetID="2" presetClass="exit" presetSubtype="4" fill="hold" nodeType="withEffect">
                                  <p:stCondLst>
                                    <p:cond delay="0"/>
                                  </p:stCondLst>
                                  <p:childTnLst>
                                    <p:anim calcmode="lin" valueType="num">
                                      <p:cBhvr additive="base">
                                        <p:cTn id="387" dur="100"/>
                                        <p:tgtEl>
                                          <p:spTgt spid="88"/>
                                        </p:tgtEl>
                                        <p:attrNameLst>
                                          <p:attrName>ppt_x</p:attrName>
                                        </p:attrNameLst>
                                      </p:cBhvr>
                                      <p:tavLst>
                                        <p:tav tm="0">
                                          <p:val>
                                            <p:strVal val="ppt_x"/>
                                          </p:val>
                                        </p:tav>
                                        <p:tav tm="100000">
                                          <p:val>
                                            <p:strVal val="ppt_x"/>
                                          </p:val>
                                        </p:tav>
                                      </p:tavLst>
                                    </p:anim>
                                    <p:anim calcmode="lin" valueType="num">
                                      <p:cBhvr additive="base">
                                        <p:cTn id="388" dur="100"/>
                                        <p:tgtEl>
                                          <p:spTgt spid="88"/>
                                        </p:tgtEl>
                                        <p:attrNameLst>
                                          <p:attrName>ppt_y</p:attrName>
                                        </p:attrNameLst>
                                      </p:cBhvr>
                                      <p:tavLst>
                                        <p:tav tm="0">
                                          <p:val>
                                            <p:strVal val="ppt_y"/>
                                          </p:val>
                                        </p:tav>
                                        <p:tav tm="100000">
                                          <p:val>
                                            <p:strVal val="1+ppt_h/2"/>
                                          </p:val>
                                        </p:tav>
                                      </p:tavLst>
                                    </p:anim>
                                    <p:set>
                                      <p:cBhvr>
                                        <p:cTn id="389" dur="1" fill="hold">
                                          <p:stCondLst>
                                            <p:cond delay="99"/>
                                          </p:stCondLst>
                                        </p:cTn>
                                        <p:tgtEl>
                                          <p:spTgt spid="88"/>
                                        </p:tgtEl>
                                        <p:attrNameLst>
                                          <p:attrName>style.visibility</p:attrName>
                                        </p:attrNameLst>
                                      </p:cBhvr>
                                      <p:to>
                                        <p:strVal val="hidden"/>
                                      </p:to>
                                    </p:set>
                                  </p:childTnLst>
                                </p:cTn>
                              </p:par>
                              <p:par>
                                <p:cTn id="390" presetID="2" presetClass="exit" presetSubtype="4" fill="hold" nodeType="withEffect">
                                  <p:stCondLst>
                                    <p:cond delay="0"/>
                                  </p:stCondLst>
                                  <p:childTnLst>
                                    <p:anim calcmode="lin" valueType="num">
                                      <p:cBhvr additive="base">
                                        <p:cTn id="391" dur="100"/>
                                        <p:tgtEl>
                                          <p:spTgt spid="89"/>
                                        </p:tgtEl>
                                        <p:attrNameLst>
                                          <p:attrName>ppt_x</p:attrName>
                                        </p:attrNameLst>
                                      </p:cBhvr>
                                      <p:tavLst>
                                        <p:tav tm="0">
                                          <p:val>
                                            <p:strVal val="ppt_x"/>
                                          </p:val>
                                        </p:tav>
                                        <p:tav tm="100000">
                                          <p:val>
                                            <p:strVal val="ppt_x"/>
                                          </p:val>
                                        </p:tav>
                                      </p:tavLst>
                                    </p:anim>
                                    <p:anim calcmode="lin" valueType="num">
                                      <p:cBhvr additive="base">
                                        <p:cTn id="392" dur="100"/>
                                        <p:tgtEl>
                                          <p:spTgt spid="89"/>
                                        </p:tgtEl>
                                        <p:attrNameLst>
                                          <p:attrName>ppt_y</p:attrName>
                                        </p:attrNameLst>
                                      </p:cBhvr>
                                      <p:tavLst>
                                        <p:tav tm="0">
                                          <p:val>
                                            <p:strVal val="ppt_y"/>
                                          </p:val>
                                        </p:tav>
                                        <p:tav tm="100000">
                                          <p:val>
                                            <p:strVal val="1+ppt_h/2"/>
                                          </p:val>
                                        </p:tav>
                                      </p:tavLst>
                                    </p:anim>
                                    <p:set>
                                      <p:cBhvr>
                                        <p:cTn id="393" dur="1" fill="hold">
                                          <p:stCondLst>
                                            <p:cond delay="99"/>
                                          </p:stCondLst>
                                        </p:cTn>
                                        <p:tgtEl>
                                          <p:spTgt spid="89"/>
                                        </p:tgtEl>
                                        <p:attrNameLst>
                                          <p:attrName>style.visibility</p:attrName>
                                        </p:attrNameLst>
                                      </p:cBhvr>
                                      <p:to>
                                        <p:strVal val="hidden"/>
                                      </p:to>
                                    </p:set>
                                  </p:childTnLst>
                                </p:cTn>
                              </p:par>
                              <p:par>
                                <p:cTn id="394" presetID="2" presetClass="exit" presetSubtype="4" fill="hold" nodeType="withEffect">
                                  <p:stCondLst>
                                    <p:cond delay="0"/>
                                  </p:stCondLst>
                                  <p:childTnLst>
                                    <p:anim calcmode="lin" valueType="num">
                                      <p:cBhvr additive="base">
                                        <p:cTn id="395" dur="100"/>
                                        <p:tgtEl>
                                          <p:spTgt spid="90"/>
                                        </p:tgtEl>
                                        <p:attrNameLst>
                                          <p:attrName>ppt_x</p:attrName>
                                        </p:attrNameLst>
                                      </p:cBhvr>
                                      <p:tavLst>
                                        <p:tav tm="0">
                                          <p:val>
                                            <p:strVal val="ppt_x"/>
                                          </p:val>
                                        </p:tav>
                                        <p:tav tm="100000">
                                          <p:val>
                                            <p:strVal val="ppt_x"/>
                                          </p:val>
                                        </p:tav>
                                      </p:tavLst>
                                    </p:anim>
                                    <p:anim calcmode="lin" valueType="num">
                                      <p:cBhvr additive="base">
                                        <p:cTn id="396" dur="100"/>
                                        <p:tgtEl>
                                          <p:spTgt spid="90"/>
                                        </p:tgtEl>
                                        <p:attrNameLst>
                                          <p:attrName>ppt_y</p:attrName>
                                        </p:attrNameLst>
                                      </p:cBhvr>
                                      <p:tavLst>
                                        <p:tav tm="0">
                                          <p:val>
                                            <p:strVal val="ppt_y"/>
                                          </p:val>
                                        </p:tav>
                                        <p:tav tm="100000">
                                          <p:val>
                                            <p:strVal val="1+ppt_h/2"/>
                                          </p:val>
                                        </p:tav>
                                      </p:tavLst>
                                    </p:anim>
                                    <p:set>
                                      <p:cBhvr>
                                        <p:cTn id="397" dur="1" fill="hold">
                                          <p:stCondLst>
                                            <p:cond delay="99"/>
                                          </p:stCondLst>
                                        </p:cTn>
                                        <p:tgtEl>
                                          <p:spTgt spid="90"/>
                                        </p:tgtEl>
                                        <p:attrNameLst>
                                          <p:attrName>style.visibility</p:attrName>
                                        </p:attrNameLst>
                                      </p:cBhvr>
                                      <p:to>
                                        <p:strVal val="hidden"/>
                                      </p:to>
                                    </p:set>
                                  </p:childTnLst>
                                </p:cTn>
                              </p:par>
                              <p:par>
                                <p:cTn id="398" presetID="2" presetClass="exit" presetSubtype="4" fill="hold" nodeType="withEffect">
                                  <p:stCondLst>
                                    <p:cond delay="0"/>
                                  </p:stCondLst>
                                  <p:childTnLst>
                                    <p:anim calcmode="lin" valueType="num">
                                      <p:cBhvr additive="base">
                                        <p:cTn id="399" dur="100"/>
                                        <p:tgtEl>
                                          <p:spTgt spid="91"/>
                                        </p:tgtEl>
                                        <p:attrNameLst>
                                          <p:attrName>ppt_x</p:attrName>
                                        </p:attrNameLst>
                                      </p:cBhvr>
                                      <p:tavLst>
                                        <p:tav tm="0">
                                          <p:val>
                                            <p:strVal val="ppt_x"/>
                                          </p:val>
                                        </p:tav>
                                        <p:tav tm="100000">
                                          <p:val>
                                            <p:strVal val="ppt_x"/>
                                          </p:val>
                                        </p:tav>
                                      </p:tavLst>
                                    </p:anim>
                                    <p:anim calcmode="lin" valueType="num">
                                      <p:cBhvr additive="base">
                                        <p:cTn id="400" dur="100"/>
                                        <p:tgtEl>
                                          <p:spTgt spid="91"/>
                                        </p:tgtEl>
                                        <p:attrNameLst>
                                          <p:attrName>ppt_y</p:attrName>
                                        </p:attrNameLst>
                                      </p:cBhvr>
                                      <p:tavLst>
                                        <p:tav tm="0">
                                          <p:val>
                                            <p:strVal val="ppt_y"/>
                                          </p:val>
                                        </p:tav>
                                        <p:tav tm="100000">
                                          <p:val>
                                            <p:strVal val="1+ppt_h/2"/>
                                          </p:val>
                                        </p:tav>
                                      </p:tavLst>
                                    </p:anim>
                                    <p:set>
                                      <p:cBhvr>
                                        <p:cTn id="401" dur="1" fill="hold">
                                          <p:stCondLst>
                                            <p:cond delay="99"/>
                                          </p:stCondLst>
                                        </p:cTn>
                                        <p:tgtEl>
                                          <p:spTgt spid="91"/>
                                        </p:tgtEl>
                                        <p:attrNameLst>
                                          <p:attrName>style.visibility</p:attrName>
                                        </p:attrNameLst>
                                      </p:cBhvr>
                                      <p:to>
                                        <p:strVal val="hidden"/>
                                      </p:to>
                                    </p:set>
                                  </p:childTnLst>
                                </p:cTn>
                              </p:par>
                              <p:par>
                                <p:cTn id="402" presetID="2" presetClass="exit" presetSubtype="4" fill="hold" nodeType="withEffect">
                                  <p:stCondLst>
                                    <p:cond delay="0"/>
                                  </p:stCondLst>
                                  <p:childTnLst>
                                    <p:anim calcmode="lin" valueType="num">
                                      <p:cBhvr additive="base">
                                        <p:cTn id="403" dur="100"/>
                                        <p:tgtEl>
                                          <p:spTgt spid="92"/>
                                        </p:tgtEl>
                                        <p:attrNameLst>
                                          <p:attrName>ppt_x</p:attrName>
                                        </p:attrNameLst>
                                      </p:cBhvr>
                                      <p:tavLst>
                                        <p:tav tm="0">
                                          <p:val>
                                            <p:strVal val="ppt_x"/>
                                          </p:val>
                                        </p:tav>
                                        <p:tav tm="100000">
                                          <p:val>
                                            <p:strVal val="ppt_x"/>
                                          </p:val>
                                        </p:tav>
                                      </p:tavLst>
                                    </p:anim>
                                    <p:anim calcmode="lin" valueType="num">
                                      <p:cBhvr additive="base">
                                        <p:cTn id="404" dur="100"/>
                                        <p:tgtEl>
                                          <p:spTgt spid="92"/>
                                        </p:tgtEl>
                                        <p:attrNameLst>
                                          <p:attrName>ppt_y</p:attrName>
                                        </p:attrNameLst>
                                      </p:cBhvr>
                                      <p:tavLst>
                                        <p:tav tm="0">
                                          <p:val>
                                            <p:strVal val="ppt_y"/>
                                          </p:val>
                                        </p:tav>
                                        <p:tav tm="100000">
                                          <p:val>
                                            <p:strVal val="1+ppt_h/2"/>
                                          </p:val>
                                        </p:tav>
                                      </p:tavLst>
                                    </p:anim>
                                    <p:set>
                                      <p:cBhvr>
                                        <p:cTn id="405" dur="1" fill="hold">
                                          <p:stCondLst>
                                            <p:cond delay="99"/>
                                          </p:stCondLst>
                                        </p:cTn>
                                        <p:tgtEl>
                                          <p:spTgt spid="92"/>
                                        </p:tgtEl>
                                        <p:attrNameLst>
                                          <p:attrName>style.visibility</p:attrName>
                                        </p:attrNameLst>
                                      </p:cBhvr>
                                      <p:to>
                                        <p:strVal val="hidden"/>
                                      </p:to>
                                    </p:set>
                                  </p:childTnLst>
                                </p:cTn>
                              </p:par>
                              <p:par>
                                <p:cTn id="406" presetID="2" presetClass="exit" presetSubtype="4" fill="hold" nodeType="withEffect">
                                  <p:stCondLst>
                                    <p:cond delay="0"/>
                                  </p:stCondLst>
                                  <p:childTnLst>
                                    <p:anim calcmode="lin" valueType="num">
                                      <p:cBhvr additive="base">
                                        <p:cTn id="407" dur="100"/>
                                        <p:tgtEl>
                                          <p:spTgt spid="93"/>
                                        </p:tgtEl>
                                        <p:attrNameLst>
                                          <p:attrName>ppt_x</p:attrName>
                                        </p:attrNameLst>
                                      </p:cBhvr>
                                      <p:tavLst>
                                        <p:tav tm="0">
                                          <p:val>
                                            <p:strVal val="ppt_x"/>
                                          </p:val>
                                        </p:tav>
                                        <p:tav tm="100000">
                                          <p:val>
                                            <p:strVal val="ppt_x"/>
                                          </p:val>
                                        </p:tav>
                                      </p:tavLst>
                                    </p:anim>
                                    <p:anim calcmode="lin" valueType="num">
                                      <p:cBhvr additive="base">
                                        <p:cTn id="408" dur="100"/>
                                        <p:tgtEl>
                                          <p:spTgt spid="93"/>
                                        </p:tgtEl>
                                        <p:attrNameLst>
                                          <p:attrName>ppt_y</p:attrName>
                                        </p:attrNameLst>
                                      </p:cBhvr>
                                      <p:tavLst>
                                        <p:tav tm="0">
                                          <p:val>
                                            <p:strVal val="ppt_y"/>
                                          </p:val>
                                        </p:tav>
                                        <p:tav tm="100000">
                                          <p:val>
                                            <p:strVal val="1+ppt_h/2"/>
                                          </p:val>
                                        </p:tav>
                                      </p:tavLst>
                                    </p:anim>
                                    <p:set>
                                      <p:cBhvr>
                                        <p:cTn id="409" dur="1" fill="hold">
                                          <p:stCondLst>
                                            <p:cond delay="99"/>
                                          </p:stCondLst>
                                        </p:cTn>
                                        <p:tgtEl>
                                          <p:spTgt spid="93"/>
                                        </p:tgtEl>
                                        <p:attrNameLst>
                                          <p:attrName>style.visibility</p:attrName>
                                        </p:attrNameLst>
                                      </p:cBhvr>
                                      <p:to>
                                        <p:strVal val="hidden"/>
                                      </p:to>
                                    </p:set>
                                  </p:childTnLst>
                                </p:cTn>
                              </p:par>
                              <p:par>
                                <p:cTn id="410" presetID="2" presetClass="exit" presetSubtype="4" fill="hold" nodeType="withEffect">
                                  <p:stCondLst>
                                    <p:cond delay="0"/>
                                  </p:stCondLst>
                                  <p:childTnLst>
                                    <p:anim calcmode="lin" valueType="num">
                                      <p:cBhvr additive="base">
                                        <p:cTn id="411" dur="100"/>
                                        <p:tgtEl>
                                          <p:spTgt spid="94"/>
                                        </p:tgtEl>
                                        <p:attrNameLst>
                                          <p:attrName>ppt_x</p:attrName>
                                        </p:attrNameLst>
                                      </p:cBhvr>
                                      <p:tavLst>
                                        <p:tav tm="0">
                                          <p:val>
                                            <p:strVal val="ppt_x"/>
                                          </p:val>
                                        </p:tav>
                                        <p:tav tm="100000">
                                          <p:val>
                                            <p:strVal val="ppt_x"/>
                                          </p:val>
                                        </p:tav>
                                      </p:tavLst>
                                    </p:anim>
                                    <p:anim calcmode="lin" valueType="num">
                                      <p:cBhvr additive="base">
                                        <p:cTn id="412" dur="100"/>
                                        <p:tgtEl>
                                          <p:spTgt spid="94"/>
                                        </p:tgtEl>
                                        <p:attrNameLst>
                                          <p:attrName>ppt_y</p:attrName>
                                        </p:attrNameLst>
                                      </p:cBhvr>
                                      <p:tavLst>
                                        <p:tav tm="0">
                                          <p:val>
                                            <p:strVal val="ppt_y"/>
                                          </p:val>
                                        </p:tav>
                                        <p:tav tm="100000">
                                          <p:val>
                                            <p:strVal val="1+ppt_h/2"/>
                                          </p:val>
                                        </p:tav>
                                      </p:tavLst>
                                    </p:anim>
                                    <p:set>
                                      <p:cBhvr>
                                        <p:cTn id="413" dur="1" fill="hold">
                                          <p:stCondLst>
                                            <p:cond delay="99"/>
                                          </p:stCondLst>
                                        </p:cTn>
                                        <p:tgtEl>
                                          <p:spTgt spid="94"/>
                                        </p:tgtEl>
                                        <p:attrNameLst>
                                          <p:attrName>style.visibility</p:attrName>
                                        </p:attrNameLst>
                                      </p:cBhvr>
                                      <p:to>
                                        <p:strVal val="hidden"/>
                                      </p:to>
                                    </p:set>
                                  </p:childTnLst>
                                </p:cTn>
                              </p:par>
                              <p:par>
                                <p:cTn id="414" presetID="2" presetClass="exit" presetSubtype="4" fill="hold" grpId="1" nodeType="withEffect">
                                  <p:stCondLst>
                                    <p:cond delay="0"/>
                                  </p:stCondLst>
                                  <p:childTnLst>
                                    <p:anim calcmode="lin" valueType="num">
                                      <p:cBhvr additive="base">
                                        <p:cTn id="415" dur="100"/>
                                        <p:tgtEl>
                                          <p:spTgt spid="55"/>
                                        </p:tgtEl>
                                        <p:attrNameLst>
                                          <p:attrName>ppt_x</p:attrName>
                                        </p:attrNameLst>
                                      </p:cBhvr>
                                      <p:tavLst>
                                        <p:tav tm="0">
                                          <p:val>
                                            <p:strVal val="ppt_x"/>
                                          </p:val>
                                        </p:tav>
                                        <p:tav tm="100000">
                                          <p:val>
                                            <p:strVal val="ppt_x"/>
                                          </p:val>
                                        </p:tav>
                                      </p:tavLst>
                                    </p:anim>
                                    <p:anim calcmode="lin" valueType="num">
                                      <p:cBhvr additive="base">
                                        <p:cTn id="416" dur="100"/>
                                        <p:tgtEl>
                                          <p:spTgt spid="55"/>
                                        </p:tgtEl>
                                        <p:attrNameLst>
                                          <p:attrName>ppt_y</p:attrName>
                                        </p:attrNameLst>
                                      </p:cBhvr>
                                      <p:tavLst>
                                        <p:tav tm="0">
                                          <p:val>
                                            <p:strVal val="ppt_y"/>
                                          </p:val>
                                        </p:tav>
                                        <p:tav tm="100000">
                                          <p:val>
                                            <p:strVal val="1+ppt_h/2"/>
                                          </p:val>
                                        </p:tav>
                                      </p:tavLst>
                                    </p:anim>
                                    <p:set>
                                      <p:cBhvr>
                                        <p:cTn id="417" dur="1" fill="hold">
                                          <p:stCondLst>
                                            <p:cond delay="99"/>
                                          </p:stCondLst>
                                        </p:cTn>
                                        <p:tgtEl>
                                          <p:spTgt spid="55"/>
                                        </p:tgtEl>
                                        <p:attrNameLst>
                                          <p:attrName>style.visibility</p:attrName>
                                        </p:attrNameLst>
                                      </p:cBhvr>
                                      <p:to>
                                        <p:strVal val="hidden"/>
                                      </p:to>
                                    </p:set>
                                  </p:childTnLst>
                                </p:cTn>
                              </p:par>
                              <p:par>
                                <p:cTn id="418" presetID="2" presetClass="exit" presetSubtype="4" fill="hold" grpId="1" nodeType="withEffect">
                                  <p:stCondLst>
                                    <p:cond delay="0"/>
                                  </p:stCondLst>
                                  <p:childTnLst>
                                    <p:anim calcmode="lin" valueType="num">
                                      <p:cBhvr additive="base">
                                        <p:cTn id="419" dur="100"/>
                                        <p:tgtEl>
                                          <p:spTgt spid="59"/>
                                        </p:tgtEl>
                                        <p:attrNameLst>
                                          <p:attrName>ppt_x</p:attrName>
                                        </p:attrNameLst>
                                      </p:cBhvr>
                                      <p:tavLst>
                                        <p:tav tm="0">
                                          <p:val>
                                            <p:strVal val="ppt_x"/>
                                          </p:val>
                                        </p:tav>
                                        <p:tav tm="100000">
                                          <p:val>
                                            <p:strVal val="ppt_x"/>
                                          </p:val>
                                        </p:tav>
                                      </p:tavLst>
                                    </p:anim>
                                    <p:anim calcmode="lin" valueType="num">
                                      <p:cBhvr additive="base">
                                        <p:cTn id="420" dur="100"/>
                                        <p:tgtEl>
                                          <p:spTgt spid="59"/>
                                        </p:tgtEl>
                                        <p:attrNameLst>
                                          <p:attrName>ppt_y</p:attrName>
                                        </p:attrNameLst>
                                      </p:cBhvr>
                                      <p:tavLst>
                                        <p:tav tm="0">
                                          <p:val>
                                            <p:strVal val="ppt_y"/>
                                          </p:val>
                                        </p:tav>
                                        <p:tav tm="100000">
                                          <p:val>
                                            <p:strVal val="1+ppt_h/2"/>
                                          </p:val>
                                        </p:tav>
                                      </p:tavLst>
                                    </p:anim>
                                    <p:set>
                                      <p:cBhvr>
                                        <p:cTn id="421" dur="1" fill="hold">
                                          <p:stCondLst>
                                            <p:cond delay="99"/>
                                          </p:stCondLst>
                                        </p:cTn>
                                        <p:tgtEl>
                                          <p:spTgt spid="59"/>
                                        </p:tgtEl>
                                        <p:attrNameLst>
                                          <p:attrName>style.visibility</p:attrName>
                                        </p:attrNameLst>
                                      </p:cBhvr>
                                      <p:to>
                                        <p:strVal val="hidden"/>
                                      </p:to>
                                    </p:set>
                                  </p:childTnLst>
                                </p:cTn>
                              </p:par>
                              <p:par>
                                <p:cTn id="422" presetID="2" presetClass="exit" presetSubtype="4" fill="hold" grpId="1" nodeType="withEffect">
                                  <p:stCondLst>
                                    <p:cond delay="0"/>
                                  </p:stCondLst>
                                  <p:childTnLst>
                                    <p:anim calcmode="lin" valueType="num">
                                      <p:cBhvr additive="base">
                                        <p:cTn id="423" dur="100"/>
                                        <p:tgtEl>
                                          <p:spTgt spid="60"/>
                                        </p:tgtEl>
                                        <p:attrNameLst>
                                          <p:attrName>ppt_x</p:attrName>
                                        </p:attrNameLst>
                                      </p:cBhvr>
                                      <p:tavLst>
                                        <p:tav tm="0">
                                          <p:val>
                                            <p:strVal val="ppt_x"/>
                                          </p:val>
                                        </p:tav>
                                        <p:tav tm="100000">
                                          <p:val>
                                            <p:strVal val="ppt_x"/>
                                          </p:val>
                                        </p:tav>
                                      </p:tavLst>
                                    </p:anim>
                                    <p:anim calcmode="lin" valueType="num">
                                      <p:cBhvr additive="base">
                                        <p:cTn id="424" dur="100"/>
                                        <p:tgtEl>
                                          <p:spTgt spid="60"/>
                                        </p:tgtEl>
                                        <p:attrNameLst>
                                          <p:attrName>ppt_y</p:attrName>
                                        </p:attrNameLst>
                                      </p:cBhvr>
                                      <p:tavLst>
                                        <p:tav tm="0">
                                          <p:val>
                                            <p:strVal val="ppt_y"/>
                                          </p:val>
                                        </p:tav>
                                        <p:tav tm="100000">
                                          <p:val>
                                            <p:strVal val="1+ppt_h/2"/>
                                          </p:val>
                                        </p:tav>
                                      </p:tavLst>
                                    </p:anim>
                                    <p:set>
                                      <p:cBhvr>
                                        <p:cTn id="425" dur="1" fill="hold">
                                          <p:stCondLst>
                                            <p:cond delay="99"/>
                                          </p:stCondLst>
                                        </p:cTn>
                                        <p:tgtEl>
                                          <p:spTgt spid="60"/>
                                        </p:tgtEl>
                                        <p:attrNameLst>
                                          <p:attrName>style.visibility</p:attrName>
                                        </p:attrNameLst>
                                      </p:cBhvr>
                                      <p:to>
                                        <p:strVal val="hidden"/>
                                      </p:to>
                                    </p:set>
                                  </p:childTnLst>
                                </p:cTn>
                              </p:par>
                              <p:par>
                                <p:cTn id="426" presetID="2" presetClass="exit" presetSubtype="4" fill="hold" grpId="1" nodeType="withEffect">
                                  <p:stCondLst>
                                    <p:cond delay="0"/>
                                  </p:stCondLst>
                                  <p:childTnLst>
                                    <p:anim calcmode="lin" valueType="num">
                                      <p:cBhvr additive="base">
                                        <p:cTn id="427" dur="100"/>
                                        <p:tgtEl>
                                          <p:spTgt spid="56"/>
                                        </p:tgtEl>
                                        <p:attrNameLst>
                                          <p:attrName>ppt_x</p:attrName>
                                        </p:attrNameLst>
                                      </p:cBhvr>
                                      <p:tavLst>
                                        <p:tav tm="0">
                                          <p:val>
                                            <p:strVal val="ppt_x"/>
                                          </p:val>
                                        </p:tav>
                                        <p:tav tm="100000">
                                          <p:val>
                                            <p:strVal val="ppt_x"/>
                                          </p:val>
                                        </p:tav>
                                      </p:tavLst>
                                    </p:anim>
                                    <p:anim calcmode="lin" valueType="num">
                                      <p:cBhvr additive="base">
                                        <p:cTn id="428" dur="100"/>
                                        <p:tgtEl>
                                          <p:spTgt spid="56"/>
                                        </p:tgtEl>
                                        <p:attrNameLst>
                                          <p:attrName>ppt_y</p:attrName>
                                        </p:attrNameLst>
                                      </p:cBhvr>
                                      <p:tavLst>
                                        <p:tav tm="0">
                                          <p:val>
                                            <p:strVal val="ppt_y"/>
                                          </p:val>
                                        </p:tav>
                                        <p:tav tm="100000">
                                          <p:val>
                                            <p:strVal val="1+ppt_h/2"/>
                                          </p:val>
                                        </p:tav>
                                      </p:tavLst>
                                    </p:anim>
                                    <p:set>
                                      <p:cBhvr>
                                        <p:cTn id="429" dur="1" fill="hold">
                                          <p:stCondLst>
                                            <p:cond delay="99"/>
                                          </p:stCondLst>
                                        </p:cTn>
                                        <p:tgtEl>
                                          <p:spTgt spid="56"/>
                                        </p:tgtEl>
                                        <p:attrNameLst>
                                          <p:attrName>style.visibility</p:attrName>
                                        </p:attrNameLst>
                                      </p:cBhvr>
                                      <p:to>
                                        <p:strVal val="hidden"/>
                                      </p:to>
                                    </p:set>
                                  </p:childTnLst>
                                </p:cTn>
                              </p:par>
                              <p:par>
                                <p:cTn id="430" presetID="2" presetClass="exit" presetSubtype="4" fill="hold" grpId="1" nodeType="withEffect">
                                  <p:stCondLst>
                                    <p:cond delay="0"/>
                                  </p:stCondLst>
                                  <p:childTnLst>
                                    <p:anim calcmode="lin" valueType="num">
                                      <p:cBhvr additive="base">
                                        <p:cTn id="431" dur="100"/>
                                        <p:tgtEl>
                                          <p:spTgt spid="57"/>
                                        </p:tgtEl>
                                        <p:attrNameLst>
                                          <p:attrName>ppt_x</p:attrName>
                                        </p:attrNameLst>
                                      </p:cBhvr>
                                      <p:tavLst>
                                        <p:tav tm="0">
                                          <p:val>
                                            <p:strVal val="ppt_x"/>
                                          </p:val>
                                        </p:tav>
                                        <p:tav tm="100000">
                                          <p:val>
                                            <p:strVal val="ppt_x"/>
                                          </p:val>
                                        </p:tav>
                                      </p:tavLst>
                                    </p:anim>
                                    <p:anim calcmode="lin" valueType="num">
                                      <p:cBhvr additive="base">
                                        <p:cTn id="432" dur="100"/>
                                        <p:tgtEl>
                                          <p:spTgt spid="57"/>
                                        </p:tgtEl>
                                        <p:attrNameLst>
                                          <p:attrName>ppt_y</p:attrName>
                                        </p:attrNameLst>
                                      </p:cBhvr>
                                      <p:tavLst>
                                        <p:tav tm="0">
                                          <p:val>
                                            <p:strVal val="ppt_y"/>
                                          </p:val>
                                        </p:tav>
                                        <p:tav tm="100000">
                                          <p:val>
                                            <p:strVal val="1+ppt_h/2"/>
                                          </p:val>
                                        </p:tav>
                                      </p:tavLst>
                                    </p:anim>
                                    <p:set>
                                      <p:cBhvr>
                                        <p:cTn id="433" dur="1" fill="hold">
                                          <p:stCondLst>
                                            <p:cond delay="99"/>
                                          </p:stCondLst>
                                        </p:cTn>
                                        <p:tgtEl>
                                          <p:spTgt spid="57"/>
                                        </p:tgtEl>
                                        <p:attrNameLst>
                                          <p:attrName>style.visibility</p:attrName>
                                        </p:attrNameLst>
                                      </p:cBhvr>
                                      <p:to>
                                        <p:strVal val="hidden"/>
                                      </p:to>
                                    </p:set>
                                  </p:childTnLst>
                                </p:cTn>
                              </p:par>
                              <p:par>
                                <p:cTn id="434" presetID="2" presetClass="exit" presetSubtype="4" fill="hold" grpId="1" nodeType="withEffect">
                                  <p:stCondLst>
                                    <p:cond delay="0"/>
                                  </p:stCondLst>
                                  <p:childTnLst>
                                    <p:anim calcmode="lin" valueType="num">
                                      <p:cBhvr additive="base">
                                        <p:cTn id="435" dur="100"/>
                                        <p:tgtEl>
                                          <p:spTgt spid="58"/>
                                        </p:tgtEl>
                                        <p:attrNameLst>
                                          <p:attrName>ppt_x</p:attrName>
                                        </p:attrNameLst>
                                      </p:cBhvr>
                                      <p:tavLst>
                                        <p:tav tm="0">
                                          <p:val>
                                            <p:strVal val="ppt_x"/>
                                          </p:val>
                                        </p:tav>
                                        <p:tav tm="100000">
                                          <p:val>
                                            <p:strVal val="ppt_x"/>
                                          </p:val>
                                        </p:tav>
                                      </p:tavLst>
                                    </p:anim>
                                    <p:anim calcmode="lin" valueType="num">
                                      <p:cBhvr additive="base">
                                        <p:cTn id="436" dur="100"/>
                                        <p:tgtEl>
                                          <p:spTgt spid="58"/>
                                        </p:tgtEl>
                                        <p:attrNameLst>
                                          <p:attrName>ppt_y</p:attrName>
                                        </p:attrNameLst>
                                      </p:cBhvr>
                                      <p:tavLst>
                                        <p:tav tm="0">
                                          <p:val>
                                            <p:strVal val="ppt_y"/>
                                          </p:val>
                                        </p:tav>
                                        <p:tav tm="100000">
                                          <p:val>
                                            <p:strVal val="1+ppt_h/2"/>
                                          </p:val>
                                        </p:tav>
                                      </p:tavLst>
                                    </p:anim>
                                    <p:set>
                                      <p:cBhvr>
                                        <p:cTn id="437" dur="1" fill="hold">
                                          <p:stCondLst>
                                            <p:cond delay="99"/>
                                          </p:stCondLst>
                                        </p:cTn>
                                        <p:tgtEl>
                                          <p:spTgt spid="58"/>
                                        </p:tgtEl>
                                        <p:attrNameLst>
                                          <p:attrName>style.visibility</p:attrName>
                                        </p:attrNameLst>
                                      </p:cBhvr>
                                      <p:to>
                                        <p:strVal val="hidden"/>
                                      </p:to>
                                    </p:set>
                                  </p:childTnLst>
                                </p:cTn>
                              </p:par>
                              <p:par>
                                <p:cTn id="438" presetID="2" presetClass="exit" presetSubtype="4" fill="hold" nodeType="withEffect">
                                  <p:stCondLst>
                                    <p:cond delay="0"/>
                                  </p:stCondLst>
                                  <p:childTnLst>
                                    <p:anim calcmode="lin" valueType="num">
                                      <p:cBhvr additive="base">
                                        <p:cTn id="439" dur="100"/>
                                        <p:tgtEl>
                                          <p:spTgt spid="95"/>
                                        </p:tgtEl>
                                        <p:attrNameLst>
                                          <p:attrName>ppt_x</p:attrName>
                                        </p:attrNameLst>
                                      </p:cBhvr>
                                      <p:tavLst>
                                        <p:tav tm="0">
                                          <p:val>
                                            <p:strVal val="ppt_x"/>
                                          </p:val>
                                        </p:tav>
                                        <p:tav tm="100000">
                                          <p:val>
                                            <p:strVal val="ppt_x"/>
                                          </p:val>
                                        </p:tav>
                                      </p:tavLst>
                                    </p:anim>
                                    <p:anim calcmode="lin" valueType="num">
                                      <p:cBhvr additive="base">
                                        <p:cTn id="440" dur="100"/>
                                        <p:tgtEl>
                                          <p:spTgt spid="95"/>
                                        </p:tgtEl>
                                        <p:attrNameLst>
                                          <p:attrName>ppt_y</p:attrName>
                                        </p:attrNameLst>
                                      </p:cBhvr>
                                      <p:tavLst>
                                        <p:tav tm="0">
                                          <p:val>
                                            <p:strVal val="ppt_y"/>
                                          </p:val>
                                        </p:tav>
                                        <p:tav tm="100000">
                                          <p:val>
                                            <p:strVal val="1+ppt_h/2"/>
                                          </p:val>
                                        </p:tav>
                                      </p:tavLst>
                                    </p:anim>
                                    <p:set>
                                      <p:cBhvr>
                                        <p:cTn id="441" dur="1" fill="hold">
                                          <p:stCondLst>
                                            <p:cond delay="99"/>
                                          </p:stCondLst>
                                        </p:cTn>
                                        <p:tgtEl>
                                          <p:spTgt spid="95"/>
                                        </p:tgtEl>
                                        <p:attrNameLst>
                                          <p:attrName>style.visibility</p:attrName>
                                        </p:attrNameLst>
                                      </p:cBhvr>
                                      <p:to>
                                        <p:strVal val="hidden"/>
                                      </p:to>
                                    </p:set>
                                  </p:childTnLst>
                                </p:cTn>
                              </p:par>
                              <p:par>
                                <p:cTn id="442" presetID="2" presetClass="exit" presetSubtype="4" fill="hold" nodeType="withEffect">
                                  <p:stCondLst>
                                    <p:cond delay="0"/>
                                  </p:stCondLst>
                                  <p:childTnLst>
                                    <p:anim calcmode="lin" valueType="num">
                                      <p:cBhvr additive="base">
                                        <p:cTn id="443" dur="100"/>
                                        <p:tgtEl>
                                          <p:spTgt spid="96"/>
                                        </p:tgtEl>
                                        <p:attrNameLst>
                                          <p:attrName>ppt_x</p:attrName>
                                        </p:attrNameLst>
                                      </p:cBhvr>
                                      <p:tavLst>
                                        <p:tav tm="0">
                                          <p:val>
                                            <p:strVal val="ppt_x"/>
                                          </p:val>
                                        </p:tav>
                                        <p:tav tm="100000">
                                          <p:val>
                                            <p:strVal val="ppt_x"/>
                                          </p:val>
                                        </p:tav>
                                      </p:tavLst>
                                    </p:anim>
                                    <p:anim calcmode="lin" valueType="num">
                                      <p:cBhvr additive="base">
                                        <p:cTn id="444" dur="100"/>
                                        <p:tgtEl>
                                          <p:spTgt spid="96"/>
                                        </p:tgtEl>
                                        <p:attrNameLst>
                                          <p:attrName>ppt_y</p:attrName>
                                        </p:attrNameLst>
                                      </p:cBhvr>
                                      <p:tavLst>
                                        <p:tav tm="0">
                                          <p:val>
                                            <p:strVal val="ppt_y"/>
                                          </p:val>
                                        </p:tav>
                                        <p:tav tm="100000">
                                          <p:val>
                                            <p:strVal val="1+ppt_h/2"/>
                                          </p:val>
                                        </p:tav>
                                      </p:tavLst>
                                    </p:anim>
                                    <p:set>
                                      <p:cBhvr>
                                        <p:cTn id="445" dur="1" fill="hold">
                                          <p:stCondLst>
                                            <p:cond delay="99"/>
                                          </p:stCondLst>
                                        </p:cTn>
                                        <p:tgtEl>
                                          <p:spTgt spid="96"/>
                                        </p:tgtEl>
                                        <p:attrNameLst>
                                          <p:attrName>style.visibility</p:attrName>
                                        </p:attrNameLst>
                                      </p:cBhvr>
                                      <p:to>
                                        <p:strVal val="hidden"/>
                                      </p:to>
                                    </p:set>
                                  </p:childTnLst>
                                </p:cTn>
                              </p:par>
                              <p:par>
                                <p:cTn id="446" presetID="2" presetClass="exit" presetSubtype="4" fill="hold" nodeType="withEffect">
                                  <p:stCondLst>
                                    <p:cond delay="0"/>
                                  </p:stCondLst>
                                  <p:childTnLst>
                                    <p:anim calcmode="lin" valueType="num">
                                      <p:cBhvr additive="base">
                                        <p:cTn id="447" dur="100"/>
                                        <p:tgtEl>
                                          <p:spTgt spid="97"/>
                                        </p:tgtEl>
                                        <p:attrNameLst>
                                          <p:attrName>ppt_x</p:attrName>
                                        </p:attrNameLst>
                                      </p:cBhvr>
                                      <p:tavLst>
                                        <p:tav tm="0">
                                          <p:val>
                                            <p:strVal val="ppt_x"/>
                                          </p:val>
                                        </p:tav>
                                        <p:tav tm="100000">
                                          <p:val>
                                            <p:strVal val="ppt_x"/>
                                          </p:val>
                                        </p:tav>
                                      </p:tavLst>
                                    </p:anim>
                                    <p:anim calcmode="lin" valueType="num">
                                      <p:cBhvr additive="base">
                                        <p:cTn id="448" dur="100"/>
                                        <p:tgtEl>
                                          <p:spTgt spid="97"/>
                                        </p:tgtEl>
                                        <p:attrNameLst>
                                          <p:attrName>ppt_y</p:attrName>
                                        </p:attrNameLst>
                                      </p:cBhvr>
                                      <p:tavLst>
                                        <p:tav tm="0">
                                          <p:val>
                                            <p:strVal val="ppt_y"/>
                                          </p:val>
                                        </p:tav>
                                        <p:tav tm="100000">
                                          <p:val>
                                            <p:strVal val="1+ppt_h/2"/>
                                          </p:val>
                                        </p:tav>
                                      </p:tavLst>
                                    </p:anim>
                                    <p:set>
                                      <p:cBhvr>
                                        <p:cTn id="449" dur="1" fill="hold">
                                          <p:stCondLst>
                                            <p:cond delay="99"/>
                                          </p:stCondLst>
                                        </p:cTn>
                                        <p:tgtEl>
                                          <p:spTgt spid="97"/>
                                        </p:tgtEl>
                                        <p:attrNameLst>
                                          <p:attrName>style.visibility</p:attrName>
                                        </p:attrNameLst>
                                      </p:cBhvr>
                                      <p:to>
                                        <p:strVal val="hidden"/>
                                      </p:to>
                                    </p:set>
                                  </p:childTnLst>
                                </p:cTn>
                              </p:par>
                              <p:par>
                                <p:cTn id="450" presetID="2" presetClass="exit" presetSubtype="4" fill="hold" nodeType="withEffect">
                                  <p:stCondLst>
                                    <p:cond delay="0"/>
                                  </p:stCondLst>
                                  <p:childTnLst>
                                    <p:anim calcmode="lin" valueType="num">
                                      <p:cBhvr additive="base">
                                        <p:cTn id="451" dur="100"/>
                                        <p:tgtEl>
                                          <p:spTgt spid="98"/>
                                        </p:tgtEl>
                                        <p:attrNameLst>
                                          <p:attrName>ppt_x</p:attrName>
                                        </p:attrNameLst>
                                      </p:cBhvr>
                                      <p:tavLst>
                                        <p:tav tm="0">
                                          <p:val>
                                            <p:strVal val="ppt_x"/>
                                          </p:val>
                                        </p:tav>
                                        <p:tav tm="100000">
                                          <p:val>
                                            <p:strVal val="ppt_x"/>
                                          </p:val>
                                        </p:tav>
                                      </p:tavLst>
                                    </p:anim>
                                    <p:anim calcmode="lin" valueType="num">
                                      <p:cBhvr additive="base">
                                        <p:cTn id="452" dur="100"/>
                                        <p:tgtEl>
                                          <p:spTgt spid="98"/>
                                        </p:tgtEl>
                                        <p:attrNameLst>
                                          <p:attrName>ppt_y</p:attrName>
                                        </p:attrNameLst>
                                      </p:cBhvr>
                                      <p:tavLst>
                                        <p:tav tm="0">
                                          <p:val>
                                            <p:strVal val="ppt_y"/>
                                          </p:val>
                                        </p:tav>
                                        <p:tav tm="100000">
                                          <p:val>
                                            <p:strVal val="1+ppt_h/2"/>
                                          </p:val>
                                        </p:tav>
                                      </p:tavLst>
                                    </p:anim>
                                    <p:set>
                                      <p:cBhvr>
                                        <p:cTn id="453" dur="1" fill="hold">
                                          <p:stCondLst>
                                            <p:cond delay="99"/>
                                          </p:stCondLst>
                                        </p:cTn>
                                        <p:tgtEl>
                                          <p:spTgt spid="98"/>
                                        </p:tgtEl>
                                        <p:attrNameLst>
                                          <p:attrName>style.visibility</p:attrName>
                                        </p:attrNameLst>
                                      </p:cBhvr>
                                      <p:to>
                                        <p:strVal val="hidden"/>
                                      </p:to>
                                    </p:set>
                                  </p:childTnLst>
                                </p:cTn>
                              </p:par>
                              <p:par>
                                <p:cTn id="454" presetID="2" presetClass="exit" presetSubtype="4" fill="hold" nodeType="withEffect">
                                  <p:stCondLst>
                                    <p:cond delay="0"/>
                                  </p:stCondLst>
                                  <p:childTnLst>
                                    <p:anim calcmode="lin" valueType="num">
                                      <p:cBhvr additive="base">
                                        <p:cTn id="455" dur="100"/>
                                        <p:tgtEl>
                                          <p:spTgt spid="99"/>
                                        </p:tgtEl>
                                        <p:attrNameLst>
                                          <p:attrName>ppt_x</p:attrName>
                                        </p:attrNameLst>
                                      </p:cBhvr>
                                      <p:tavLst>
                                        <p:tav tm="0">
                                          <p:val>
                                            <p:strVal val="ppt_x"/>
                                          </p:val>
                                        </p:tav>
                                        <p:tav tm="100000">
                                          <p:val>
                                            <p:strVal val="ppt_x"/>
                                          </p:val>
                                        </p:tav>
                                      </p:tavLst>
                                    </p:anim>
                                    <p:anim calcmode="lin" valueType="num">
                                      <p:cBhvr additive="base">
                                        <p:cTn id="456" dur="100"/>
                                        <p:tgtEl>
                                          <p:spTgt spid="99"/>
                                        </p:tgtEl>
                                        <p:attrNameLst>
                                          <p:attrName>ppt_y</p:attrName>
                                        </p:attrNameLst>
                                      </p:cBhvr>
                                      <p:tavLst>
                                        <p:tav tm="0">
                                          <p:val>
                                            <p:strVal val="ppt_y"/>
                                          </p:val>
                                        </p:tav>
                                        <p:tav tm="100000">
                                          <p:val>
                                            <p:strVal val="1+ppt_h/2"/>
                                          </p:val>
                                        </p:tav>
                                      </p:tavLst>
                                    </p:anim>
                                    <p:set>
                                      <p:cBhvr>
                                        <p:cTn id="457" dur="1" fill="hold">
                                          <p:stCondLst>
                                            <p:cond delay="99"/>
                                          </p:stCondLst>
                                        </p:cTn>
                                        <p:tgtEl>
                                          <p:spTgt spid="99"/>
                                        </p:tgtEl>
                                        <p:attrNameLst>
                                          <p:attrName>style.visibility</p:attrName>
                                        </p:attrNameLst>
                                      </p:cBhvr>
                                      <p:to>
                                        <p:strVal val="hidden"/>
                                      </p:to>
                                    </p:set>
                                  </p:childTnLst>
                                </p:cTn>
                              </p:par>
                              <p:par>
                                <p:cTn id="458" presetID="2" presetClass="exit" presetSubtype="4" fill="hold" nodeType="withEffect">
                                  <p:stCondLst>
                                    <p:cond delay="0"/>
                                  </p:stCondLst>
                                  <p:childTnLst>
                                    <p:anim calcmode="lin" valueType="num">
                                      <p:cBhvr additive="base">
                                        <p:cTn id="459" dur="100"/>
                                        <p:tgtEl>
                                          <p:spTgt spid="101"/>
                                        </p:tgtEl>
                                        <p:attrNameLst>
                                          <p:attrName>ppt_x</p:attrName>
                                        </p:attrNameLst>
                                      </p:cBhvr>
                                      <p:tavLst>
                                        <p:tav tm="0">
                                          <p:val>
                                            <p:strVal val="ppt_x"/>
                                          </p:val>
                                        </p:tav>
                                        <p:tav tm="100000">
                                          <p:val>
                                            <p:strVal val="ppt_x"/>
                                          </p:val>
                                        </p:tav>
                                      </p:tavLst>
                                    </p:anim>
                                    <p:anim calcmode="lin" valueType="num">
                                      <p:cBhvr additive="base">
                                        <p:cTn id="460" dur="100"/>
                                        <p:tgtEl>
                                          <p:spTgt spid="101"/>
                                        </p:tgtEl>
                                        <p:attrNameLst>
                                          <p:attrName>ppt_y</p:attrName>
                                        </p:attrNameLst>
                                      </p:cBhvr>
                                      <p:tavLst>
                                        <p:tav tm="0">
                                          <p:val>
                                            <p:strVal val="ppt_y"/>
                                          </p:val>
                                        </p:tav>
                                        <p:tav tm="100000">
                                          <p:val>
                                            <p:strVal val="1+ppt_h/2"/>
                                          </p:val>
                                        </p:tav>
                                      </p:tavLst>
                                    </p:anim>
                                    <p:set>
                                      <p:cBhvr>
                                        <p:cTn id="461" dur="1" fill="hold">
                                          <p:stCondLst>
                                            <p:cond delay="99"/>
                                          </p:stCondLst>
                                        </p:cTn>
                                        <p:tgtEl>
                                          <p:spTgt spid="101"/>
                                        </p:tgtEl>
                                        <p:attrNameLst>
                                          <p:attrName>style.visibility</p:attrName>
                                        </p:attrNameLst>
                                      </p:cBhvr>
                                      <p:to>
                                        <p:strVal val="hidden"/>
                                      </p:to>
                                    </p:set>
                                  </p:childTnLst>
                                </p:cTn>
                              </p:par>
                              <p:par>
                                <p:cTn id="462" presetID="2" presetClass="exit" presetSubtype="4" fill="hold" nodeType="withEffect">
                                  <p:stCondLst>
                                    <p:cond delay="0"/>
                                  </p:stCondLst>
                                  <p:childTnLst>
                                    <p:anim calcmode="lin" valueType="num">
                                      <p:cBhvr additive="base">
                                        <p:cTn id="463" dur="100"/>
                                        <p:tgtEl>
                                          <p:spTgt spid="100"/>
                                        </p:tgtEl>
                                        <p:attrNameLst>
                                          <p:attrName>ppt_x</p:attrName>
                                        </p:attrNameLst>
                                      </p:cBhvr>
                                      <p:tavLst>
                                        <p:tav tm="0">
                                          <p:val>
                                            <p:strVal val="ppt_x"/>
                                          </p:val>
                                        </p:tav>
                                        <p:tav tm="100000">
                                          <p:val>
                                            <p:strVal val="ppt_x"/>
                                          </p:val>
                                        </p:tav>
                                      </p:tavLst>
                                    </p:anim>
                                    <p:anim calcmode="lin" valueType="num">
                                      <p:cBhvr additive="base">
                                        <p:cTn id="464" dur="100"/>
                                        <p:tgtEl>
                                          <p:spTgt spid="100"/>
                                        </p:tgtEl>
                                        <p:attrNameLst>
                                          <p:attrName>ppt_y</p:attrName>
                                        </p:attrNameLst>
                                      </p:cBhvr>
                                      <p:tavLst>
                                        <p:tav tm="0">
                                          <p:val>
                                            <p:strVal val="ppt_y"/>
                                          </p:val>
                                        </p:tav>
                                        <p:tav tm="100000">
                                          <p:val>
                                            <p:strVal val="1+ppt_h/2"/>
                                          </p:val>
                                        </p:tav>
                                      </p:tavLst>
                                    </p:anim>
                                    <p:set>
                                      <p:cBhvr>
                                        <p:cTn id="465" dur="1" fill="hold">
                                          <p:stCondLst>
                                            <p:cond delay="99"/>
                                          </p:stCondLst>
                                        </p:cTn>
                                        <p:tgtEl>
                                          <p:spTgt spid="100"/>
                                        </p:tgtEl>
                                        <p:attrNameLst>
                                          <p:attrName>style.visibility</p:attrName>
                                        </p:attrNameLst>
                                      </p:cBhvr>
                                      <p:to>
                                        <p:strVal val="hidden"/>
                                      </p:to>
                                    </p:set>
                                  </p:childTnLst>
                                </p:cTn>
                              </p:par>
                              <p:par>
                                <p:cTn id="466" presetID="2" presetClass="exit" presetSubtype="4" fill="hold" nodeType="withEffect">
                                  <p:stCondLst>
                                    <p:cond delay="0"/>
                                  </p:stCondLst>
                                  <p:childTnLst>
                                    <p:anim calcmode="lin" valueType="num">
                                      <p:cBhvr additive="base">
                                        <p:cTn id="467" dur="100"/>
                                        <p:tgtEl>
                                          <p:spTgt spid="102"/>
                                        </p:tgtEl>
                                        <p:attrNameLst>
                                          <p:attrName>ppt_x</p:attrName>
                                        </p:attrNameLst>
                                      </p:cBhvr>
                                      <p:tavLst>
                                        <p:tav tm="0">
                                          <p:val>
                                            <p:strVal val="ppt_x"/>
                                          </p:val>
                                        </p:tav>
                                        <p:tav tm="100000">
                                          <p:val>
                                            <p:strVal val="ppt_x"/>
                                          </p:val>
                                        </p:tav>
                                      </p:tavLst>
                                    </p:anim>
                                    <p:anim calcmode="lin" valueType="num">
                                      <p:cBhvr additive="base">
                                        <p:cTn id="468" dur="100"/>
                                        <p:tgtEl>
                                          <p:spTgt spid="102"/>
                                        </p:tgtEl>
                                        <p:attrNameLst>
                                          <p:attrName>ppt_y</p:attrName>
                                        </p:attrNameLst>
                                      </p:cBhvr>
                                      <p:tavLst>
                                        <p:tav tm="0">
                                          <p:val>
                                            <p:strVal val="ppt_y"/>
                                          </p:val>
                                        </p:tav>
                                        <p:tav tm="100000">
                                          <p:val>
                                            <p:strVal val="1+ppt_h/2"/>
                                          </p:val>
                                        </p:tav>
                                      </p:tavLst>
                                    </p:anim>
                                    <p:set>
                                      <p:cBhvr>
                                        <p:cTn id="469" dur="1" fill="hold">
                                          <p:stCondLst>
                                            <p:cond delay="99"/>
                                          </p:stCondLst>
                                        </p:cTn>
                                        <p:tgtEl>
                                          <p:spTgt spid="102"/>
                                        </p:tgtEl>
                                        <p:attrNameLst>
                                          <p:attrName>style.visibility</p:attrName>
                                        </p:attrNameLst>
                                      </p:cBhvr>
                                      <p:to>
                                        <p:strVal val="hidden"/>
                                      </p:to>
                                    </p:set>
                                  </p:childTnLst>
                                </p:cTn>
                              </p:par>
                              <p:par>
                                <p:cTn id="470" presetID="2" presetClass="exit" presetSubtype="4" fill="hold" nodeType="withEffect">
                                  <p:stCondLst>
                                    <p:cond delay="0"/>
                                  </p:stCondLst>
                                  <p:childTnLst>
                                    <p:anim calcmode="lin" valueType="num">
                                      <p:cBhvr additive="base">
                                        <p:cTn id="471" dur="100"/>
                                        <p:tgtEl>
                                          <p:spTgt spid="103"/>
                                        </p:tgtEl>
                                        <p:attrNameLst>
                                          <p:attrName>ppt_x</p:attrName>
                                        </p:attrNameLst>
                                      </p:cBhvr>
                                      <p:tavLst>
                                        <p:tav tm="0">
                                          <p:val>
                                            <p:strVal val="ppt_x"/>
                                          </p:val>
                                        </p:tav>
                                        <p:tav tm="100000">
                                          <p:val>
                                            <p:strVal val="ppt_x"/>
                                          </p:val>
                                        </p:tav>
                                      </p:tavLst>
                                    </p:anim>
                                    <p:anim calcmode="lin" valueType="num">
                                      <p:cBhvr additive="base">
                                        <p:cTn id="472" dur="100"/>
                                        <p:tgtEl>
                                          <p:spTgt spid="103"/>
                                        </p:tgtEl>
                                        <p:attrNameLst>
                                          <p:attrName>ppt_y</p:attrName>
                                        </p:attrNameLst>
                                      </p:cBhvr>
                                      <p:tavLst>
                                        <p:tav tm="0">
                                          <p:val>
                                            <p:strVal val="ppt_y"/>
                                          </p:val>
                                        </p:tav>
                                        <p:tav tm="100000">
                                          <p:val>
                                            <p:strVal val="1+ppt_h/2"/>
                                          </p:val>
                                        </p:tav>
                                      </p:tavLst>
                                    </p:anim>
                                    <p:set>
                                      <p:cBhvr>
                                        <p:cTn id="473" dur="1" fill="hold">
                                          <p:stCondLst>
                                            <p:cond delay="99"/>
                                          </p:stCondLst>
                                        </p:cTn>
                                        <p:tgtEl>
                                          <p:spTgt spid="103"/>
                                        </p:tgtEl>
                                        <p:attrNameLst>
                                          <p:attrName>style.visibility</p:attrName>
                                        </p:attrNameLst>
                                      </p:cBhvr>
                                      <p:to>
                                        <p:strVal val="hidden"/>
                                      </p:to>
                                    </p:set>
                                  </p:childTnLst>
                                </p:cTn>
                              </p:par>
                              <p:par>
                                <p:cTn id="474" presetID="2" presetClass="exit" presetSubtype="4" fill="hold" nodeType="withEffect">
                                  <p:stCondLst>
                                    <p:cond delay="0"/>
                                  </p:stCondLst>
                                  <p:childTnLst>
                                    <p:anim calcmode="lin" valueType="num">
                                      <p:cBhvr additive="base">
                                        <p:cTn id="475" dur="100"/>
                                        <p:tgtEl>
                                          <p:spTgt spid="104"/>
                                        </p:tgtEl>
                                        <p:attrNameLst>
                                          <p:attrName>ppt_x</p:attrName>
                                        </p:attrNameLst>
                                      </p:cBhvr>
                                      <p:tavLst>
                                        <p:tav tm="0">
                                          <p:val>
                                            <p:strVal val="ppt_x"/>
                                          </p:val>
                                        </p:tav>
                                        <p:tav tm="100000">
                                          <p:val>
                                            <p:strVal val="ppt_x"/>
                                          </p:val>
                                        </p:tav>
                                      </p:tavLst>
                                    </p:anim>
                                    <p:anim calcmode="lin" valueType="num">
                                      <p:cBhvr additive="base">
                                        <p:cTn id="476" dur="100"/>
                                        <p:tgtEl>
                                          <p:spTgt spid="104"/>
                                        </p:tgtEl>
                                        <p:attrNameLst>
                                          <p:attrName>ppt_y</p:attrName>
                                        </p:attrNameLst>
                                      </p:cBhvr>
                                      <p:tavLst>
                                        <p:tav tm="0">
                                          <p:val>
                                            <p:strVal val="ppt_y"/>
                                          </p:val>
                                        </p:tav>
                                        <p:tav tm="100000">
                                          <p:val>
                                            <p:strVal val="1+ppt_h/2"/>
                                          </p:val>
                                        </p:tav>
                                      </p:tavLst>
                                    </p:anim>
                                    <p:set>
                                      <p:cBhvr>
                                        <p:cTn id="477" dur="1" fill="hold">
                                          <p:stCondLst>
                                            <p:cond delay="99"/>
                                          </p:stCondLst>
                                        </p:cTn>
                                        <p:tgtEl>
                                          <p:spTgt spid="104"/>
                                        </p:tgtEl>
                                        <p:attrNameLst>
                                          <p:attrName>style.visibility</p:attrName>
                                        </p:attrNameLst>
                                      </p:cBhvr>
                                      <p:to>
                                        <p:strVal val="hidden"/>
                                      </p:to>
                                    </p:set>
                                  </p:childTnLst>
                                </p:cTn>
                              </p:par>
                              <p:par>
                                <p:cTn id="478" presetID="2" presetClass="exit" presetSubtype="4" fill="hold" nodeType="withEffect">
                                  <p:stCondLst>
                                    <p:cond delay="0"/>
                                  </p:stCondLst>
                                  <p:childTnLst>
                                    <p:anim calcmode="lin" valueType="num">
                                      <p:cBhvr additive="base">
                                        <p:cTn id="479" dur="100"/>
                                        <p:tgtEl>
                                          <p:spTgt spid="105"/>
                                        </p:tgtEl>
                                        <p:attrNameLst>
                                          <p:attrName>ppt_x</p:attrName>
                                        </p:attrNameLst>
                                      </p:cBhvr>
                                      <p:tavLst>
                                        <p:tav tm="0">
                                          <p:val>
                                            <p:strVal val="ppt_x"/>
                                          </p:val>
                                        </p:tav>
                                        <p:tav tm="100000">
                                          <p:val>
                                            <p:strVal val="ppt_x"/>
                                          </p:val>
                                        </p:tav>
                                      </p:tavLst>
                                    </p:anim>
                                    <p:anim calcmode="lin" valueType="num">
                                      <p:cBhvr additive="base">
                                        <p:cTn id="480" dur="100"/>
                                        <p:tgtEl>
                                          <p:spTgt spid="105"/>
                                        </p:tgtEl>
                                        <p:attrNameLst>
                                          <p:attrName>ppt_y</p:attrName>
                                        </p:attrNameLst>
                                      </p:cBhvr>
                                      <p:tavLst>
                                        <p:tav tm="0">
                                          <p:val>
                                            <p:strVal val="ppt_y"/>
                                          </p:val>
                                        </p:tav>
                                        <p:tav tm="100000">
                                          <p:val>
                                            <p:strVal val="1+ppt_h/2"/>
                                          </p:val>
                                        </p:tav>
                                      </p:tavLst>
                                    </p:anim>
                                    <p:set>
                                      <p:cBhvr>
                                        <p:cTn id="481" dur="1" fill="hold">
                                          <p:stCondLst>
                                            <p:cond delay="99"/>
                                          </p:stCondLst>
                                        </p:cTn>
                                        <p:tgtEl>
                                          <p:spTgt spid="105"/>
                                        </p:tgtEl>
                                        <p:attrNameLst>
                                          <p:attrName>style.visibility</p:attrName>
                                        </p:attrNameLst>
                                      </p:cBhvr>
                                      <p:to>
                                        <p:strVal val="hidden"/>
                                      </p:to>
                                    </p:set>
                                  </p:childTnLst>
                                </p:cTn>
                              </p:par>
                              <p:par>
                                <p:cTn id="482" presetID="2" presetClass="exit" presetSubtype="4" fill="hold" nodeType="withEffect">
                                  <p:stCondLst>
                                    <p:cond delay="0"/>
                                  </p:stCondLst>
                                  <p:childTnLst>
                                    <p:anim calcmode="lin" valueType="num">
                                      <p:cBhvr additive="base">
                                        <p:cTn id="483" dur="100"/>
                                        <p:tgtEl>
                                          <p:spTgt spid="106"/>
                                        </p:tgtEl>
                                        <p:attrNameLst>
                                          <p:attrName>ppt_x</p:attrName>
                                        </p:attrNameLst>
                                      </p:cBhvr>
                                      <p:tavLst>
                                        <p:tav tm="0">
                                          <p:val>
                                            <p:strVal val="ppt_x"/>
                                          </p:val>
                                        </p:tav>
                                        <p:tav tm="100000">
                                          <p:val>
                                            <p:strVal val="ppt_x"/>
                                          </p:val>
                                        </p:tav>
                                      </p:tavLst>
                                    </p:anim>
                                    <p:anim calcmode="lin" valueType="num">
                                      <p:cBhvr additive="base">
                                        <p:cTn id="484" dur="100"/>
                                        <p:tgtEl>
                                          <p:spTgt spid="106"/>
                                        </p:tgtEl>
                                        <p:attrNameLst>
                                          <p:attrName>ppt_y</p:attrName>
                                        </p:attrNameLst>
                                      </p:cBhvr>
                                      <p:tavLst>
                                        <p:tav tm="0">
                                          <p:val>
                                            <p:strVal val="ppt_y"/>
                                          </p:val>
                                        </p:tav>
                                        <p:tav tm="100000">
                                          <p:val>
                                            <p:strVal val="1+ppt_h/2"/>
                                          </p:val>
                                        </p:tav>
                                      </p:tavLst>
                                    </p:anim>
                                    <p:set>
                                      <p:cBhvr>
                                        <p:cTn id="485" dur="1" fill="hold">
                                          <p:stCondLst>
                                            <p:cond delay="99"/>
                                          </p:stCondLst>
                                        </p:cTn>
                                        <p:tgtEl>
                                          <p:spTgt spid="106"/>
                                        </p:tgtEl>
                                        <p:attrNameLst>
                                          <p:attrName>style.visibility</p:attrName>
                                        </p:attrNameLst>
                                      </p:cBhvr>
                                      <p:to>
                                        <p:strVal val="hidden"/>
                                      </p:to>
                                    </p:set>
                                  </p:childTnLst>
                                </p:cTn>
                              </p:par>
                              <p:par>
                                <p:cTn id="486" presetID="2" presetClass="exit" presetSubtype="4" fill="hold" nodeType="withEffect">
                                  <p:stCondLst>
                                    <p:cond delay="0"/>
                                  </p:stCondLst>
                                  <p:childTnLst>
                                    <p:anim calcmode="lin" valueType="num">
                                      <p:cBhvr additive="base">
                                        <p:cTn id="487" dur="100"/>
                                        <p:tgtEl>
                                          <p:spTgt spid="107"/>
                                        </p:tgtEl>
                                        <p:attrNameLst>
                                          <p:attrName>ppt_x</p:attrName>
                                        </p:attrNameLst>
                                      </p:cBhvr>
                                      <p:tavLst>
                                        <p:tav tm="0">
                                          <p:val>
                                            <p:strVal val="ppt_x"/>
                                          </p:val>
                                        </p:tav>
                                        <p:tav tm="100000">
                                          <p:val>
                                            <p:strVal val="ppt_x"/>
                                          </p:val>
                                        </p:tav>
                                      </p:tavLst>
                                    </p:anim>
                                    <p:anim calcmode="lin" valueType="num">
                                      <p:cBhvr additive="base">
                                        <p:cTn id="488" dur="100"/>
                                        <p:tgtEl>
                                          <p:spTgt spid="107"/>
                                        </p:tgtEl>
                                        <p:attrNameLst>
                                          <p:attrName>ppt_y</p:attrName>
                                        </p:attrNameLst>
                                      </p:cBhvr>
                                      <p:tavLst>
                                        <p:tav tm="0">
                                          <p:val>
                                            <p:strVal val="ppt_y"/>
                                          </p:val>
                                        </p:tav>
                                        <p:tav tm="100000">
                                          <p:val>
                                            <p:strVal val="1+ppt_h/2"/>
                                          </p:val>
                                        </p:tav>
                                      </p:tavLst>
                                    </p:anim>
                                    <p:set>
                                      <p:cBhvr>
                                        <p:cTn id="489" dur="1" fill="hold">
                                          <p:stCondLst>
                                            <p:cond delay="99"/>
                                          </p:stCondLst>
                                        </p:cTn>
                                        <p:tgtEl>
                                          <p:spTgt spid="107"/>
                                        </p:tgtEl>
                                        <p:attrNameLst>
                                          <p:attrName>style.visibility</p:attrName>
                                        </p:attrNameLst>
                                      </p:cBhvr>
                                      <p:to>
                                        <p:strVal val="hidden"/>
                                      </p:to>
                                    </p:set>
                                  </p:childTnLst>
                                </p:cTn>
                              </p:par>
                              <p:par>
                                <p:cTn id="490" presetID="2" presetClass="exit" presetSubtype="4" fill="hold" nodeType="withEffect">
                                  <p:stCondLst>
                                    <p:cond delay="0"/>
                                  </p:stCondLst>
                                  <p:childTnLst>
                                    <p:anim calcmode="lin" valueType="num">
                                      <p:cBhvr additive="base">
                                        <p:cTn id="491" dur="100"/>
                                        <p:tgtEl>
                                          <p:spTgt spid="108"/>
                                        </p:tgtEl>
                                        <p:attrNameLst>
                                          <p:attrName>ppt_x</p:attrName>
                                        </p:attrNameLst>
                                      </p:cBhvr>
                                      <p:tavLst>
                                        <p:tav tm="0">
                                          <p:val>
                                            <p:strVal val="ppt_x"/>
                                          </p:val>
                                        </p:tav>
                                        <p:tav tm="100000">
                                          <p:val>
                                            <p:strVal val="ppt_x"/>
                                          </p:val>
                                        </p:tav>
                                      </p:tavLst>
                                    </p:anim>
                                    <p:anim calcmode="lin" valueType="num">
                                      <p:cBhvr additive="base">
                                        <p:cTn id="492" dur="100"/>
                                        <p:tgtEl>
                                          <p:spTgt spid="108"/>
                                        </p:tgtEl>
                                        <p:attrNameLst>
                                          <p:attrName>ppt_y</p:attrName>
                                        </p:attrNameLst>
                                      </p:cBhvr>
                                      <p:tavLst>
                                        <p:tav tm="0">
                                          <p:val>
                                            <p:strVal val="ppt_y"/>
                                          </p:val>
                                        </p:tav>
                                        <p:tav tm="100000">
                                          <p:val>
                                            <p:strVal val="1+ppt_h/2"/>
                                          </p:val>
                                        </p:tav>
                                      </p:tavLst>
                                    </p:anim>
                                    <p:set>
                                      <p:cBhvr>
                                        <p:cTn id="493" dur="1" fill="hold">
                                          <p:stCondLst>
                                            <p:cond delay="99"/>
                                          </p:stCondLst>
                                        </p:cTn>
                                        <p:tgtEl>
                                          <p:spTgt spid="108"/>
                                        </p:tgtEl>
                                        <p:attrNameLst>
                                          <p:attrName>style.visibility</p:attrName>
                                        </p:attrNameLst>
                                      </p:cBhvr>
                                      <p:to>
                                        <p:strVal val="hidden"/>
                                      </p:to>
                                    </p:set>
                                  </p:childTnLst>
                                </p:cTn>
                              </p:par>
                              <p:par>
                                <p:cTn id="494" presetID="2" presetClass="exit" presetSubtype="4" fill="hold" nodeType="withEffect">
                                  <p:stCondLst>
                                    <p:cond delay="0"/>
                                  </p:stCondLst>
                                  <p:childTnLst>
                                    <p:anim calcmode="lin" valueType="num">
                                      <p:cBhvr additive="base">
                                        <p:cTn id="495" dur="100"/>
                                        <p:tgtEl>
                                          <p:spTgt spid="109"/>
                                        </p:tgtEl>
                                        <p:attrNameLst>
                                          <p:attrName>ppt_x</p:attrName>
                                        </p:attrNameLst>
                                      </p:cBhvr>
                                      <p:tavLst>
                                        <p:tav tm="0">
                                          <p:val>
                                            <p:strVal val="ppt_x"/>
                                          </p:val>
                                        </p:tav>
                                        <p:tav tm="100000">
                                          <p:val>
                                            <p:strVal val="ppt_x"/>
                                          </p:val>
                                        </p:tav>
                                      </p:tavLst>
                                    </p:anim>
                                    <p:anim calcmode="lin" valueType="num">
                                      <p:cBhvr additive="base">
                                        <p:cTn id="496" dur="100"/>
                                        <p:tgtEl>
                                          <p:spTgt spid="109"/>
                                        </p:tgtEl>
                                        <p:attrNameLst>
                                          <p:attrName>ppt_y</p:attrName>
                                        </p:attrNameLst>
                                      </p:cBhvr>
                                      <p:tavLst>
                                        <p:tav tm="0">
                                          <p:val>
                                            <p:strVal val="ppt_y"/>
                                          </p:val>
                                        </p:tav>
                                        <p:tav tm="100000">
                                          <p:val>
                                            <p:strVal val="1+ppt_h/2"/>
                                          </p:val>
                                        </p:tav>
                                      </p:tavLst>
                                    </p:anim>
                                    <p:set>
                                      <p:cBhvr>
                                        <p:cTn id="497" dur="1" fill="hold">
                                          <p:stCondLst>
                                            <p:cond delay="99"/>
                                          </p:stCondLst>
                                        </p:cTn>
                                        <p:tgtEl>
                                          <p:spTgt spid="109"/>
                                        </p:tgtEl>
                                        <p:attrNameLst>
                                          <p:attrName>style.visibility</p:attrName>
                                        </p:attrNameLst>
                                      </p:cBhvr>
                                      <p:to>
                                        <p:strVal val="hidden"/>
                                      </p:to>
                                    </p:set>
                                  </p:childTnLst>
                                </p:cTn>
                              </p:par>
                              <p:par>
                                <p:cTn id="498" presetID="1" presetClass="exit" presetSubtype="0" fill="hold" nodeType="withEffect">
                                  <p:stCondLst>
                                    <p:cond delay="0"/>
                                  </p:stCondLst>
                                  <p:childTnLst>
                                    <p:set>
                                      <p:cBhvr>
                                        <p:cTn id="499" dur="1" fill="hold">
                                          <p:stCondLst>
                                            <p:cond delay="0"/>
                                          </p:stCondLst>
                                        </p:cTn>
                                        <p:tgtEl>
                                          <p:spTgt spid="6"/>
                                        </p:tgtEl>
                                        <p:attrNameLst>
                                          <p:attrName>style.visibility</p:attrName>
                                        </p:attrNameLst>
                                      </p:cBhvr>
                                      <p:to>
                                        <p:strVal val="hidden"/>
                                      </p:to>
                                    </p:set>
                                  </p:childTnLst>
                                </p:cTn>
                              </p:par>
                              <p:par>
                                <p:cTn id="500" presetID="1" presetClass="entr" presetSubtype="0" fill="hold" nodeType="withEffect">
                                  <p:stCondLst>
                                    <p:cond delay="0"/>
                                  </p:stCondLst>
                                  <p:childTnLst>
                                    <p:set>
                                      <p:cBhvr>
                                        <p:cTn id="501" dur="1" fill="hold">
                                          <p:stCondLst>
                                            <p:cond delay="0"/>
                                          </p:stCondLst>
                                        </p:cTn>
                                        <p:tgtEl>
                                          <p:spTgt spid="115"/>
                                        </p:tgtEl>
                                        <p:attrNameLst>
                                          <p:attrName>style.visibility</p:attrName>
                                        </p:attrNameLst>
                                      </p:cBhvr>
                                      <p:to>
                                        <p:strVal val="visible"/>
                                      </p:to>
                                    </p:set>
                                  </p:childTnLst>
                                </p:cTn>
                              </p:par>
                              <p:par>
                                <p:cTn id="502" presetID="1" presetClass="entr" presetSubtype="0" fill="hold" nodeType="withEffect">
                                  <p:stCondLst>
                                    <p:cond delay="0"/>
                                  </p:stCondLst>
                                  <p:childTnLst>
                                    <p:set>
                                      <p:cBhvr>
                                        <p:cTn id="503" dur="1" fill="hold">
                                          <p:stCondLst>
                                            <p:cond delay="0"/>
                                          </p:stCondLst>
                                        </p:cTn>
                                        <p:tgtEl>
                                          <p:spTgt spid="114"/>
                                        </p:tgtEl>
                                        <p:attrNameLst>
                                          <p:attrName>style.visibility</p:attrName>
                                        </p:attrNameLst>
                                      </p:cBhvr>
                                      <p:to>
                                        <p:strVal val="visible"/>
                                      </p:to>
                                    </p:set>
                                  </p:childTnLst>
                                </p:cTn>
                              </p:par>
                              <p:par>
                                <p:cTn id="504" presetID="1" presetClass="entr" presetSubtype="0" fill="hold" nodeType="withEffect">
                                  <p:stCondLst>
                                    <p:cond delay="0"/>
                                  </p:stCondLst>
                                  <p:childTnLst>
                                    <p:set>
                                      <p:cBhvr>
                                        <p:cTn id="505" dur="1" fill="hold">
                                          <p:stCondLst>
                                            <p:cond delay="0"/>
                                          </p:stCondLst>
                                        </p:cTn>
                                        <p:tgtEl>
                                          <p:spTgt spid="112"/>
                                        </p:tgtEl>
                                        <p:attrNameLst>
                                          <p:attrName>style.visibility</p:attrName>
                                        </p:attrNameLst>
                                      </p:cBhvr>
                                      <p:to>
                                        <p:strVal val="visible"/>
                                      </p:to>
                                    </p:set>
                                  </p:childTnLst>
                                </p:cTn>
                              </p:par>
                              <p:par>
                                <p:cTn id="506" presetID="1" presetClass="entr" presetSubtype="0" fill="hold" nodeType="withEffect">
                                  <p:stCondLst>
                                    <p:cond delay="0"/>
                                  </p:stCondLst>
                                  <p:childTnLst>
                                    <p:set>
                                      <p:cBhvr>
                                        <p:cTn id="507" dur="1" fill="hold">
                                          <p:stCondLst>
                                            <p:cond delay="0"/>
                                          </p:stCondLst>
                                        </p:cTn>
                                        <p:tgtEl>
                                          <p:spTgt spid="113"/>
                                        </p:tgtEl>
                                        <p:attrNameLst>
                                          <p:attrName>style.visibility</p:attrName>
                                        </p:attrNameLst>
                                      </p:cBhvr>
                                      <p:to>
                                        <p:strVal val="visible"/>
                                      </p:to>
                                    </p:set>
                                  </p:childTnLst>
                                </p:cTn>
                              </p:par>
                            </p:childTnLst>
                          </p:cTn>
                        </p:par>
                      </p:childTnLst>
                    </p:cTn>
                  </p:par>
                  <p:par>
                    <p:cTn id="508" fill="hold">
                      <p:stCondLst>
                        <p:cond delay="indefinite"/>
                      </p:stCondLst>
                      <p:childTnLst>
                        <p:par>
                          <p:cTn id="509" fill="hold">
                            <p:stCondLst>
                              <p:cond delay="0"/>
                            </p:stCondLst>
                            <p:childTnLst>
                              <p:par>
                                <p:cTn id="510" presetID="37" presetClass="path" presetSubtype="0" accel="50000" decel="50000" fill="hold" nodeType="clickEffect">
                                  <p:stCondLst>
                                    <p:cond delay="0"/>
                                  </p:stCondLst>
                                  <p:childTnLst>
                                    <p:animMotion origin="layout" path="M -0.00729 -0.15394 L -0.19752 0.04004 C -0.23711 0.08194 -0.29817 0.10949 -0.36315 0.11759 C -0.43724 0.12685 -0.49648 0.11412 -0.53919 0.08171 L -0.74362 -0.0625 " pathEditMode="relative" rAng="10560000" ptsTypes="AAAAA">
                                      <p:cBhvr>
                                        <p:cTn id="511" dur="2000" fill="hold"/>
                                        <p:tgtEl>
                                          <p:spTgt spid="116"/>
                                        </p:tgtEl>
                                        <p:attrNameLst>
                                          <p:attrName>ppt_x</p:attrName>
                                          <p:attrName>ppt_y</p:attrName>
                                        </p:attrNameLst>
                                      </p:cBhvr>
                                      <p:rCtr x="-36367" y="15880"/>
                                    </p:animMotion>
                                  </p:childTnLst>
                                </p:cTn>
                              </p:par>
                              <p:par>
                                <p:cTn id="512" presetID="31" presetClass="exit" presetSubtype="0" fill="hold" nodeType="withEffect">
                                  <p:stCondLst>
                                    <p:cond delay="1000"/>
                                  </p:stCondLst>
                                  <p:childTnLst>
                                    <p:anim calcmode="lin" valueType="num">
                                      <p:cBhvr>
                                        <p:cTn id="513" dur="1000"/>
                                        <p:tgtEl>
                                          <p:spTgt spid="113"/>
                                        </p:tgtEl>
                                        <p:attrNameLst>
                                          <p:attrName>ppt_w</p:attrName>
                                        </p:attrNameLst>
                                      </p:cBhvr>
                                      <p:tavLst>
                                        <p:tav tm="0">
                                          <p:val>
                                            <p:strVal val="ppt_w"/>
                                          </p:val>
                                        </p:tav>
                                        <p:tav tm="100000">
                                          <p:val>
                                            <p:fltVal val="0"/>
                                          </p:val>
                                        </p:tav>
                                      </p:tavLst>
                                    </p:anim>
                                    <p:anim calcmode="lin" valueType="num">
                                      <p:cBhvr>
                                        <p:cTn id="514" dur="1000"/>
                                        <p:tgtEl>
                                          <p:spTgt spid="113"/>
                                        </p:tgtEl>
                                        <p:attrNameLst>
                                          <p:attrName>ppt_h</p:attrName>
                                        </p:attrNameLst>
                                      </p:cBhvr>
                                      <p:tavLst>
                                        <p:tav tm="0">
                                          <p:val>
                                            <p:strVal val="ppt_h"/>
                                          </p:val>
                                        </p:tav>
                                        <p:tav tm="100000">
                                          <p:val>
                                            <p:fltVal val="0"/>
                                          </p:val>
                                        </p:tav>
                                      </p:tavLst>
                                    </p:anim>
                                    <p:anim calcmode="lin" valueType="num">
                                      <p:cBhvr>
                                        <p:cTn id="515" dur="1000"/>
                                        <p:tgtEl>
                                          <p:spTgt spid="113"/>
                                        </p:tgtEl>
                                        <p:attrNameLst>
                                          <p:attrName>style.rotation</p:attrName>
                                        </p:attrNameLst>
                                      </p:cBhvr>
                                      <p:tavLst>
                                        <p:tav tm="0">
                                          <p:val>
                                            <p:fltVal val="0"/>
                                          </p:val>
                                        </p:tav>
                                        <p:tav tm="100000">
                                          <p:val>
                                            <p:fltVal val="90"/>
                                          </p:val>
                                        </p:tav>
                                      </p:tavLst>
                                    </p:anim>
                                    <p:animEffect transition="out" filter="fade">
                                      <p:cBhvr>
                                        <p:cTn id="516" dur="1000"/>
                                        <p:tgtEl>
                                          <p:spTgt spid="113"/>
                                        </p:tgtEl>
                                      </p:cBhvr>
                                    </p:animEffect>
                                    <p:set>
                                      <p:cBhvr>
                                        <p:cTn id="517" dur="1" fill="hold">
                                          <p:stCondLst>
                                            <p:cond delay="999"/>
                                          </p:stCondLst>
                                        </p:cTn>
                                        <p:tgtEl>
                                          <p:spTgt spid="113"/>
                                        </p:tgtEl>
                                        <p:attrNameLst>
                                          <p:attrName>style.visibility</p:attrName>
                                        </p:attrNameLst>
                                      </p:cBhvr>
                                      <p:to>
                                        <p:strVal val="hidden"/>
                                      </p:to>
                                    </p:set>
                                  </p:childTnLst>
                                </p:cTn>
                              </p:par>
                              <p:par>
                                <p:cTn id="518" presetID="31" presetClass="exit" presetSubtype="0" fill="hold" nodeType="withEffect">
                                  <p:stCondLst>
                                    <p:cond delay="1000"/>
                                  </p:stCondLst>
                                  <p:childTnLst>
                                    <p:anim calcmode="lin" valueType="num">
                                      <p:cBhvr>
                                        <p:cTn id="519" dur="1000"/>
                                        <p:tgtEl>
                                          <p:spTgt spid="115"/>
                                        </p:tgtEl>
                                        <p:attrNameLst>
                                          <p:attrName>ppt_w</p:attrName>
                                        </p:attrNameLst>
                                      </p:cBhvr>
                                      <p:tavLst>
                                        <p:tav tm="0">
                                          <p:val>
                                            <p:strVal val="ppt_w"/>
                                          </p:val>
                                        </p:tav>
                                        <p:tav tm="100000">
                                          <p:val>
                                            <p:fltVal val="0"/>
                                          </p:val>
                                        </p:tav>
                                      </p:tavLst>
                                    </p:anim>
                                    <p:anim calcmode="lin" valueType="num">
                                      <p:cBhvr>
                                        <p:cTn id="520" dur="1000"/>
                                        <p:tgtEl>
                                          <p:spTgt spid="115"/>
                                        </p:tgtEl>
                                        <p:attrNameLst>
                                          <p:attrName>ppt_h</p:attrName>
                                        </p:attrNameLst>
                                      </p:cBhvr>
                                      <p:tavLst>
                                        <p:tav tm="0">
                                          <p:val>
                                            <p:strVal val="ppt_h"/>
                                          </p:val>
                                        </p:tav>
                                        <p:tav tm="100000">
                                          <p:val>
                                            <p:fltVal val="0"/>
                                          </p:val>
                                        </p:tav>
                                      </p:tavLst>
                                    </p:anim>
                                    <p:anim calcmode="lin" valueType="num">
                                      <p:cBhvr>
                                        <p:cTn id="521" dur="1000"/>
                                        <p:tgtEl>
                                          <p:spTgt spid="115"/>
                                        </p:tgtEl>
                                        <p:attrNameLst>
                                          <p:attrName>style.rotation</p:attrName>
                                        </p:attrNameLst>
                                      </p:cBhvr>
                                      <p:tavLst>
                                        <p:tav tm="0">
                                          <p:val>
                                            <p:fltVal val="0"/>
                                          </p:val>
                                        </p:tav>
                                        <p:tav tm="100000">
                                          <p:val>
                                            <p:fltVal val="90"/>
                                          </p:val>
                                        </p:tav>
                                      </p:tavLst>
                                    </p:anim>
                                    <p:animEffect transition="out" filter="fade">
                                      <p:cBhvr>
                                        <p:cTn id="522" dur="1000"/>
                                        <p:tgtEl>
                                          <p:spTgt spid="115"/>
                                        </p:tgtEl>
                                      </p:cBhvr>
                                    </p:animEffect>
                                    <p:set>
                                      <p:cBhvr>
                                        <p:cTn id="523" dur="1" fill="hold">
                                          <p:stCondLst>
                                            <p:cond delay="999"/>
                                          </p:stCondLst>
                                        </p:cTn>
                                        <p:tgtEl>
                                          <p:spTgt spid="115"/>
                                        </p:tgtEl>
                                        <p:attrNameLst>
                                          <p:attrName>style.visibility</p:attrName>
                                        </p:attrNameLst>
                                      </p:cBhvr>
                                      <p:to>
                                        <p:strVal val="hidden"/>
                                      </p:to>
                                    </p:set>
                                  </p:childTnLst>
                                </p:cTn>
                              </p:par>
                              <p:par>
                                <p:cTn id="524" presetID="31" presetClass="exit" presetSubtype="0" fill="hold" nodeType="withEffect">
                                  <p:stCondLst>
                                    <p:cond delay="1000"/>
                                  </p:stCondLst>
                                  <p:childTnLst>
                                    <p:anim calcmode="lin" valueType="num">
                                      <p:cBhvr>
                                        <p:cTn id="525" dur="1000"/>
                                        <p:tgtEl>
                                          <p:spTgt spid="114"/>
                                        </p:tgtEl>
                                        <p:attrNameLst>
                                          <p:attrName>ppt_w</p:attrName>
                                        </p:attrNameLst>
                                      </p:cBhvr>
                                      <p:tavLst>
                                        <p:tav tm="0">
                                          <p:val>
                                            <p:strVal val="ppt_w"/>
                                          </p:val>
                                        </p:tav>
                                        <p:tav tm="100000">
                                          <p:val>
                                            <p:fltVal val="0"/>
                                          </p:val>
                                        </p:tav>
                                      </p:tavLst>
                                    </p:anim>
                                    <p:anim calcmode="lin" valueType="num">
                                      <p:cBhvr>
                                        <p:cTn id="526" dur="1000"/>
                                        <p:tgtEl>
                                          <p:spTgt spid="114"/>
                                        </p:tgtEl>
                                        <p:attrNameLst>
                                          <p:attrName>ppt_h</p:attrName>
                                        </p:attrNameLst>
                                      </p:cBhvr>
                                      <p:tavLst>
                                        <p:tav tm="0">
                                          <p:val>
                                            <p:strVal val="ppt_h"/>
                                          </p:val>
                                        </p:tav>
                                        <p:tav tm="100000">
                                          <p:val>
                                            <p:fltVal val="0"/>
                                          </p:val>
                                        </p:tav>
                                      </p:tavLst>
                                    </p:anim>
                                    <p:anim calcmode="lin" valueType="num">
                                      <p:cBhvr>
                                        <p:cTn id="527" dur="1000"/>
                                        <p:tgtEl>
                                          <p:spTgt spid="114"/>
                                        </p:tgtEl>
                                        <p:attrNameLst>
                                          <p:attrName>style.rotation</p:attrName>
                                        </p:attrNameLst>
                                      </p:cBhvr>
                                      <p:tavLst>
                                        <p:tav tm="0">
                                          <p:val>
                                            <p:fltVal val="0"/>
                                          </p:val>
                                        </p:tav>
                                        <p:tav tm="100000">
                                          <p:val>
                                            <p:fltVal val="90"/>
                                          </p:val>
                                        </p:tav>
                                      </p:tavLst>
                                    </p:anim>
                                    <p:animEffect transition="out" filter="fade">
                                      <p:cBhvr>
                                        <p:cTn id="528" dur="1000"/>
                                        <p:tgtEl>
                                          <p:spTgt spid="114"/>
                                        </p:tgtEl>
                                      </p:cBhvr>
                                    </p:animEffect>
                                    <p:set>
                                      <p:cBhvr>
                                        <p:cTn id="529" dur="1" fill="hold">
                                          <p:stCondLst>
                                            <p:cond delay="999"/>
                                          </p:stCondLst>
                                        </p:cTn>
                                        <p:tgtEl>
                                          <p:spTgt spid="114"/>
                                        </p:tgtEl>
                                        <p:attrNameLst>
                                          <p:attrName>style.visibility</p:attrName>
                                        </p:attrNameLst>
                                      </p:cBhvr>
                                      <p:to>
                                        <p:strVal val="hidden"/>
                                      </p:to>
                                    </p:set>
                                  </p:childTnLst>
                                </p:cTn>
                              </p:par>
                              <p:par>
                                <p:cTn id="530" presetID="31" presetClass="exit" presetSubtype="0" fill="hold" nodeType="withEffect">
                                  <p:stCondLst>
                                    <p:cond delay="1000"/>
                                  </p:stCondLst>
                                  <p:childTnLst>
                                    <p:anim calcmode="lin" valueType="num">
                                      <p:cBhvr>
                                        <p:cTn id="531" dur="1000"/>
                                        <p:tgtEl>
                                          <p:spTgt spid="112"/>
                                        </p:tgtEl>
                                        <p:attrNameLst>
                                          <p:attrName>ppt_w</p:attrName>
                                        </p:attrNameLst>
                                      </p:cBhvr>
                                      <p:tavLst>
                                        <p:tav tm="0">
                                          <p:val>
                                            <p:strVal val="ppt_w"/>
                                          </p:val>
                                        </p:tav>
                                        <p:tav tm="100000">
                                          <p:val>
                                            <p:fltVal val="0"/>
                                          </p:val>
                                        </p:tav>
                                      </p:tavLst>
                                    </p:anim>
                                    <p:anim calcmode="lin" valueType="num">
                                      <p:cBhvr>
                                        <p:cTn id="532" dur="1000"/>
                                        <p:tgtEl>
                                          <p:spTgt spid="112"/>
                                        </p:tgtEl>
                                        <p:attrNameLst>
                                          <p:attrName>ppt_h</p:attrName>
                                        </p:attrNameLst>
                                      </p:cBhvr>
                                      <p:tavLst>
                                        <p:tav tm="0">
                                          <p:val>
                                            <p:strVal val="ppt_h"/>
                                          </p:val>
                                        </p:tav>
                                        <p:tav tm="100000">
                                          <p:val>
                                            <p:fltVal val="0"/>
                                          </p:val>
                                        </p:tav>
                                      </p:tavLst>
                                    </p:anim>
                                    <p:anim calcmode="lin" valueType="num">
                                      <p:cBhvr>
                                        <p:cTn id="533" dur="1000"/>
                                        <p:tgtEl>
                                          <p:spTgt spid="112"/>
                                        </p:tgtEl>
                                        <p:attrNameLst>
                                          <p:attrName>style.rotation</p:attrName>
                                        </p:attrNameLst>
                                      </p:cBhvr>
                                      <p:tavLst>
                                        <p:tav tm="0">
                                          <p:val>
                                            <p:fltVal val="0"/>
                                          </p:val>
                                        </p:tav>
                                        <p:tav tm="100000">
                                          <p:val>
                                            <p:fltVal val="90"/>
                                          </p:val>
                                        </p:tav>
                                      </p:tavLst>
                                    </p:anim>
                                    <p:animEffect transition="out" filter="fade">
                                      <p:cBhvr>
                                        <p:cTn id="534" dur="1000"/>
                                        <p:tgtEl>
                                          <p:spTgt spid="112"/>
                                        </p:tgtEl>
                                      </p:cBhvr>
                                    </p:animEffect>
                                    <p:set>
                                      <p:cBhvr>
                                        <p:cTn id="535" dur="1" fill="hold">
                                          <p:stCondLst>
                                            <p:cond delay="999"/>
                                          </p:stCondLst>
                                        </p:cTn>
                                        <p:tgtEl>
                                          <p:spTgt spid="112"/>
                                        </p:tgtEl>
                                        <p:attrNameLst>
                                          <p:attrName>style.visibility</p:attrName>
                                        </p:attrNameLst>
                                      </p:cBhvr>
                                      <p:to>
                                        <p:strVal val="hidden"/>
                                      </p:to>
                                    </p:set>
                                  </p:childTnLst>
                                </p:cTn>
                              </p:par>
                            </p:childTnLst>
                          </p:cTn>
                        </p:par>
                        <p:par>
                          <p:cTn id="536" fill="hold">
                            <p:stCondLst>
                              <p:cond delay="2000"/>
                            </p:stCondLst>
                            <p:childTnLst>
                              <p:par>
                                <p:cTn id="537" presetID="1" presetClass="entr" presetSubtype="0" fill="hold" grpId="0" nodeType="afterEffect">
                                  <p:stCondLst>
                                    <p:cond delay="0"/>
                                  </p:stCondLst>
                                  <p:childTnLst>
                                    <p:set>
                                      <p:cBhvr>
                                        <p:cTn id="538" dur="1" fill="hold">
                                          <p:stCondLst>
                                            <p:cond delay="0"/>
                                          </p:stCondLst>
                                        </p:cTn>
                                        <p:tgtEl>
                                          <p:spTgt spid="110">
                                            <p:txEl>
                                              <p:pRg st="0" end="0"/>
                                            </p:txEl>
                                          </p:spTgt>
                                        </p:tgtEl>
                                        <p:attrNameLst>
                                          <p:attrName>style.visibility</p:attrName>
                                        </p:attrNameLst>
                                      </p:cBhvr>
                                      <p:to>
                                        <p:strVal val="visible"/>
                                      </p:to>
                                    </p:set>
                                  </p:childTnLst>
                                </p:cTn>
                              </p:par>
                            </p:childTnLst>
                          </p:cTn>
                        </p:par>
                        <p:par>
                          <p:cTn id="539" fill="hold">
                            <p:stCondLst>
                              <p:cond delay="2000"/>
                            </p:stCondLst>
                            <p:childTnLst>
                              <p:par>
                                <p:cTn id="540" presetID="1" presetClass="entr" presetSubtype="0" fill="hold" grpId="0" nodeType="afterEffect">
                                  <p:stCondLst>
                                    <p:cond delay="0"/>
                                  </p:stCondLst>
                                  <p:childTnLst>
                                    <p:set>
                                      <p:cBhvr>
                                        <p:cTn id="541" dur="1" fill="hold">
                                          <p:stCondLst>
                                            <p:cond delay="0"/>
                                          </p:stCondLst>
                                        </p:cTn>
                                        <p:tgtEl>
                                          <p:spTgt spid="110">
                                            <p:txEl>
                                              <p:pRg st="1" end="1"/>
                                            </p:txEl>
                                          </p:spTgt>
                                        </p:tgtEl>
                                        <p:attrNameLst>
                                          <p:attrName>style.visibility</p:attrName>
                                        </p:attrNameLst>
                                      </p:cBhvr>
                                      <p:to>
                                        <p:strVal val="visible"/>
                                      </p:to>
                                    </p:set>
                                  </p:childTnLst>
                                </p:cTn>
                              </p:par>
                            </p:childTnLst>
                          </p:cTn>
                        </p:par>
                        <p:par>
                          <p:cTn id="542" fill="hold">
                            <p:stCondLst>
                              <p:cond delay="2000"/>
                            </p:stCondLst>
                            <p:childTnLst>
                              <p:par>
                                <p:cTn id="543" presetID="1" presetClass="entr" presetSubtype="0" fill="hold" grpId="0" nodeType="afterEffect">
                                  <p:stCondLst>
                                    <p:cond delay="0"/>
                                  </p:stCondLst>
                                  <p:childTnLst>
                                    <p:set>
                                      <p:cBhvr>
                                        <p:cTn id="544" dur="1" fill="hold">
                                          <p:stCondLst>
                                            <p:cond delay="0"/>
                                          </p:stCondLst>
                                        </p:cTn>
                                        <p:tgtEl>
                                          <p:spTgt spid="110">
                                            <p:txEl>
                                              <p:pRg st="2" end="2"/>
                                            </p:txEl>
                                          </p:spTgt>
                                        </p:tgtEl>
                                        <p:attrNameLst>
                                          <p:attrName>style.visibility</p:attrName>
                                        </p:attrNameLst>
                                      </p:cBhvr>
                                      <p:to>
                                        <p:strVal val="visible"/>
                                      </p:to>
                                    </p:set>
                                  </p:childTnLst>
                                </p:cTn>
                              </p:par>
                            </p:childTnLst>
                          </p:cTn>
                        </p:par>
                        <p:par>
                          <p:cTn id="545" fill="hold">
                            <p:stCondLst>
                              <p:cond delay="2000"/>
                            </p:stCondLst>
                            <p:childTnLst>
                              <p:par>
                                <p:cTn id="546" presetID="1" presetClass="entr" presetSubtype="0" fill="hold" grpId="0" nodeType="afterEffect">
                                  <p:stCondLst>
                                    <p:cond delay="0"/>
                                  </p:stCondLst>
                                  <p:childTnLst>
                                    <p:set>
                                      <p:cBhvr>
                                        <p:cTn id="547" dur="1" fill="hold">
                                          <p:stCondLst>
                                            <p:cond delay="0"/>
                                          </p:stCondLst>
                                        </p:cTn>
                                        <p:tgtEl>
                                          <p:spTgt spid="110">
                                            <p:txEl>
                                              <p:pRg st="3" end="3"/>
                                            </p:txEl>
                                          </p:spTgt>
                                        </p:tgtEl>
                                        <p:attrNameLst>
                                          <p:attrName>style.visibility</p:attrName>
                                        </p:attrNameLst>
                                      </p:cBhvr>
                                      <p:to>
                                        <p:strVal val="visible"/>
                                      </p:to>
                                    </p:set>
                                  </p:childTnLst>
                                </p:cTn>
                              </p:par>
                            </p:childTnLst>
                          </p:cTn>
                        </p:par>
                        <p:par>
                          <p:cTn id="548" fill="hold">
                            <p:stCondLst>
                              <p:cond delay="2000"/>
                            </p:stCondLst>
                            <p:childTnLst>
                              <p:par>
                                <p:cTn id="549" presetID="1" presetClass="entr" presetSubtype="0" fill="hold" grpId="0" nodeType="afterEffect">
                                  <p:stCondLst>
                                    <p:cond delay="0"/>
                                  </p:stCondLst>
                                  <p:childTnLst>
                                    <p:set>
                                      <p:cBhvr>
                                        <p:cTn id="550" dur="1" fill="hold">
                                          <p:stCondLst>
                                            <p:cond delay="0"/>
                                          </p:stCondLst>
                                        </p:cTn>
                                        <p:tgtEl>
                                          <p:spTgt spid="110">
                                            <p:txEl>
                                              <p:pRg st="4" end="4"/>
                                            </p:txEl>
                                          </p:spTgt>
                                        </p:tgtEl>
                                        <p:attrNameLst>
                                          <p:attrName>style.visibility</p:attrName>
                                        </p:attrNameLst>
                                      </p:cBhvr>
                                      <p:to>
                                        <p:strVal val="visible"/>
                                      </p:to>
                                    </p:set>
                                  </p:childTnLst>
                                </p:cTn>
                              </p:par>
                              <p:par>
                                <p:cTn id="551" presetID="1" presetClass="entr" presetSubtype="0" fill="hold" nodeType="withEffect">
                                  <p:stCondLst>
                                    <p:cond delay="0"/>
                                  </p:stCondLst>
                                  <p:childTnLst>
                                    <p:set>
                                      <p:cBhvr>
                                        <p:cTn id="5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3" grpId="0" animBg="1"/>
      <p:bldP spid="1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battleship for </a:t>
            </a:r>
            <a:r>
              <a:rPr lang="en-US" dirty="0" err="1"/>
              <a:t>containergeddon</a:t>
            </a:r>
            <a:endParaRPr lang="en-US" dirty="0"/>
          </a:p>
        </p:txBody>
      </p:sp>
      <p:sp>
        <p:nvSpPr>
          <p:cNvPr id="4" name="TextBox 3"/>
          <p:cNvSpPr txBox="1"/>
          <p:nvPr/>
        </p:nvSpPr>
        <p:spPr>
          <a:xfrm>
            <a:off x="430305" y="1922929"/>
            <a:ext cx="5728447" cy="3785652"/>
          </a:xfrm>
          <a:prstGeom prst="rect">
            <a:avLst/>
          </a:prstGeom>
          <a:noFill/>
        </p:spPr>
        <p:txBody>
          <a:bodyPr wrap="square" rtlCol="0">
            <a:spAutoFit/>
          </a:bodyPr>
          <a:lstStyle/>
          <a:p>
            <a:r>
              <a:rPr lang="en-US" sz="2400" dirty="0"/>
              <a:t>Kubernetes is an Open-Source Orchestration system for Docker Containers. It handles scheduling on to nodes into a compute cluster and actively manages workloads to ensure their state matches the users declared intentions. Using the concepts of labels and pods, it groups the containers which make up an application into logical units for easy management and discovery.</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15200" y="1915028"/>
            <a:ext cx="3695699" cy="3695699"/>
          </a:xfrm>
          <a:prstGeom prst="rect">
            <a:avLst/>
          </a:prstGeom>
        </p:spPr>
      </p:pic>
      <p:pic>
        <p:nvPicPr>
          <p:cNvPr id="6" name="Picture 4" descr="http://www.prdaily.com/Uploads/Public/what-did-you-say_Anchorman.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551434" y="1975952"/>
            <a:ext cx="5325035" cy="350968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a:spLocks noGrp="1"/>
          </p:cNvSpPr>
          <p:nvPr>
            <p:ph idx="1"/>
          </p:nvPr>
        </p:nvSpPr>
        <p:spPr>
          <a:xfrm>
            <a:off x="6646683" y="1607886"/>
            <a:ext cx="5325035" cy="4839358"/>
          </a:xfrm>
        </p:spPr>
        <p:txBody>
          <a:bodyPr>
            <a:normAutofit/>
          </a:bodyPr>
          <a:lstStyle/>
          <a:p>
            <a:pPr marL="0" indent="0">
              <a:buNone/>
            </a:pPr>
            <a:r>
              <a:rPr lang="en-US" sz="3600" b="1" dirty="0"/>
              <a:t>Reliability</a:t>
            </a:r>
          </a:p>
          <a:p>
            <a:pPr>
              <a:buClr>
                <a:schemeClr val="bg1">
                  <a:lumMod val="75000"/>
                  <a:lumOff val="25000"/>
                </a:schemeClr>
              </a:buClr>
            </a:pPr>
            <a:r>
              <a:rPr lang="en-US" sz="3600" dirty="0"/>
              <a:t>Isolation</a:t>
            </a:r>
          </a:p>
          <a:p>
            <a:pPr>
              <a:buClr>
                <a:schemeClr val="bg1">
                  <a:lumMod val="75000"/>
                  <a:lumOff val="25000"/>
                </a:schemeClr>
              </a:buClr>
            </a:pPr>
            <a:r>
              <a:rPr lang="en-US" sz="3600" dirty="0"/>
              <a:t>Rolling Deployments</a:t>
            </a:r>
          </a:p>
          <a:p>
            <a:pPr>
              <a:buClr>
                <a:schemeClr val="bg1">
                  <a:lumMod val="75000"/>
                  <a:lumOff val="25000"/>
                </a:schemeClr>
              </a:buClr>
            </a:pPr>
            <a:r>
              <a:rPr lang="en-US" sz="3600" dirty="0"/>
              <a:t>Auto Scaling</a:t>
            </a:r>
          </a:p>
          <a:p>
            <a:pPr>
              <a:buClr>
                <a:schemeClr val="bg1">
                  <a:lumMod val="75000"/>
                  <a:lumOff val="25000"/>
                </a:schemeClr>
              </a:buClr>
            </a:pPr>
            <a:r>
              <a:rPr lang="en-US" sz="3600" dirty="0"/>
              <a:t>Micro-Service Security</a:t>
            </a:r>
          </a:p>
        </p:txBody>
      </p:sp>
      <p:pic>
        <p:nvPicPr>
          <p:cNvPr id="8" name="Picture 4" descr="https://upload.wikimedia.org/wikipedia/commons/4/4a/Logo_2013_Google.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3276" y="3088166"/>
            <a:ext cx="5277837" cy="18627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5470" y="5155920"/>
            <a:ext cx="5598390" cy="523220"/>
          </a:xfrm>
          <a:prstGeom prst="rect">
            <a:avLst/>
          </a:prstGeom>
          <a:noFill/>
        </p:spPr>
        <p:txBody>
          <a:bodyPr wrap="square" rtlCol="0">
            <a:spAutoFit/>
          </a:bodyPr>
          <a:lstStyle/>
          <a:p>
            <a:pPr algn="ctr"/>
            <a:r>
              <a:rPr lang="en-US" sz="2800" dirty="0"/>
              <a:t>BORG Cluster Management</a:t>
            </a:r>
          </a:p>
        </p:txBody>
      </p:sp>
    </p:spTree>
    <p:extLst>
      <p:ext uri="{BB962C8B-B14F-4D97-AF65-F5344CB8AC3E}">
        <p14:creationId xmlns:p14="http://schemas.microsoft.com/office/powerpoint/2010/main" val="192070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velocity quality assurance</a:t>
            </a:r>
          </a:p>
        </p:txBody>
      </p:sp>
      <p:sp>
        <p:nvSpPr>
          <p:cNvPr id="4" name="TextBox 3"/>
          <p:cNvSpPr txBox="1"/>
          <p:nvPr/>
        </p:nvSpPr>
        <p:spPr>
          <a:xfrm>
            <a:off x="4945056" y="1369272"/>
            <a:ext cx="7079915" cy="1477328"/>
          </a:xfrm>
          <a:prstGeom prst="rect">
            <a:avLst/>
          </a:prstGeom>
          <a:noFill/>
        </p:spPr>
        <p:txBody>
          <a:bodyPr wrap="square" rtlCol="0">
            <a:spAutoFit/>
          </a:bodyPr>
          <a:lstStyle/>
          <a:p>
            <a:r>
              <a:rPr lang="en-US" i="1" dirty="0">
                <a:latin typeface="Century Gothic" charset="0"/>
                <a:ea typeface="Century Gothic" charset="0"/>
                <a:cs typeface="Century Gothic" charset="0"/>
              </a:rPr>
              <a:t>In an effort to achieve quality in a high velocity environment, unit testing, API testing, and automated regression testing is required; however, large enterprises typically are not starting with green field quality assurance teams so adapting the model and training cannot be an afterthought.</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4468" y="1333983"/>
            <a:ext cx="3324434" cy="1639637"/>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3022" y="3089205"/>
            <a:ext cx="6081963" cy="1632898"/>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86685" y="4843886"/>
            <a:ext cx="1232479" cy="1446502"/>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9251" y="4884809"/>
            <a:ext cx="1364656" cy="1364656"/>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18333" y="4941558"/>
            <a:ext cx="1671483" cy="1512692"/>
          </a:xfrm>
          <a:prstGeom prst="rect">
            <a:avLst/>
          </a:prstGeom>
        </p:spPr>
      </p:pic>
      <p:pic>
        <p:nvPicPr>
          <p:cNvPr id="15" name="Picture 14"/>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07188" y="3008345"/>
            <a:ext cx="1743188" cy="1160309"/>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17763" y="4048750"/>
            <a:ext cx="4737904" cy="2405500"/>
          </a:xfrm>
          <a:prstGeom prst="rect">
            <a:avLst/>
          </a:prstGeom>
        </p:spPr>
      </p:pic>
      <p:sp>
        <p:nvSpPr>
          <p:cNvPr id="16" name="TextBox 15"/>
          <p:cNvSpPr txBox="1"/>
          <p:nvPr/>
        </p:nvSpPr>
        <p:spPr>
          <a:xfrm>
            <a:off x="8692587" y="3343882"/>
            <a:ext cx="2083443" cy="369332"/>
          </a:xfrm>
          <a:prstGeom prst="rect">
            <a:avLst/>
          </a:prstGeom>
          <a:noFill/>
        </p:spPr>
        <p:txBody>
          <a:bodyPr wrap="square" rtlCol="0">
            <a:spAutoFit/>
          </a:bodyPr>
          <a:lstStyle/>
          <a:p>
            <a:r>
              <a:rPr lang="en-US"/>
              <a:t>Streamline Delivery</a:t>
            </a:r>
          </a:p>
        </p:txBody>
      </p:sp>
    </p:spTree>
    <p:extLst>
      <p:ext uri="{BB962C8B-B14F-4D97-AF65-F5344CB8AC3E}">
        <p14:creationId xmlns:p14="http://schemas.microsoft.com/office/powerpoint/2010/main" val="141287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a:t>
            </a:r>
          </a:p>
        </p:txBody>
      </p:sp>
      <p:pic>
        <p:nvPicPr>
          <p:cNvPr id="4" name="Picture 3"/>
          <p:cNvPicPr>
            <a:picLocks noChangeAspect="1"/>
          </p:cNvPicPr>
          <p:nvPr/>
        </p:nvPicPr>
        <p:blipFill>
          <a:blip r:embed="rId2"/>
          <a:stretch>
            <a:fillRect/>
          </a:stretch>
        </p:blipFill>
        <p:spPr>
          <a:xfrm>
            <a:off x="4451461" y="1085822"/>
            <a:ext cx="7596487" cy="5191510"/>
          </a:xfrm>
          <a:prstGeom prst="rect">
            <a:avLst/>
          </a:prstGeom>
        </p:spPr>
      </p:pic>
      <p:sp>
        <p:nvSpPr>
          <p:cNvPr id="5" name="Content Placeholder 2"/>
          <p:cNvSpPr txBox="1">
            <a:spLocks/>
          </p:cNvSpPr>
          <p:nvPr/>
        </p:nvSpPr>
        <p:spPr>
          <a:xfrm>
            <a:off x="449179" y="1331495"/>
            <a:ext cx="3705726" cy="4780547"/>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a:t>• Updated roles and responsibilities that use data to drive accountability and re-usability </a:t>
            </a:r>
          </a:p>
          <a:p>
            <a:pPr marL="0" indent="0">
              <a:buFont typeface="Arial" panose="020B0604020202020204" pitchFamily="34" charset="0"/>
              <a:buNone/>
            </a:pPr>
            <a:r>
              <a:rPr lang="en-US" dirty="0"/>
              <a:t>• Consistent and centralized lifecycle for Setup, Development, Testing, and Configuration</a:t>
            </a:r>
          </a:p>
          <a:p>
            <a:pPr marL="0" indent="0">
              <a:buFont typeface="Arial" panose="020B0604020202020204" pitchFamily="34" charset="0"/>
              <a:buNone/>
            </a:pPr>
            <a:r>
              <a:rPr lang="en-US" dirty="0"/>
              <a:t>• Automation to deliver Insights, repeatable/testable processes, and stronger governance to release policies</a:t>
            </a:r>
          </a:p>
          <a:p>
            <a:pPr marL="0" indent="0">
              <a:buFont typeface="Arial" panose="020B0604020202020204" pitchFamily="34" charset="0"/>
              <a:buNone/>
            </a:pPr>
            <a:r>
              <a:rPr lang="en-US" dirty="0"/>
              <a:t>• Maintainable and manageable release pipeline that can drive change quickly while enforcing quality thru test automation</a:t>
            </a:r>
          </a:p>
        </p:txBody>
      </p:sp>
    </p:spTree>
    <p:extLst>
      <p:ext uri="{BB962C8B-B14F-4D97-AF65-F5344CB8AC3E}">
        <p14:creationId xmlns:p14="http://schemas.microsoft.com/office/powerpoint/2010/main" val="71515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progression</a:t>
            </a:r>
          </a:p>
        </p:txBody>
      </p:sp>
      <p:sp>
        <p:nvSpPr>
          <p:cNvPr id="5" name="Rectangle 4"/>
          <p:cNvSpPr/>
          <p:nvPr/>
        </p:nvSpPr>
        <p:spPr>
          <a:xfrm>
            <a:off x="8414795" y="1261641"/>
            <a:ext cx="3657600" cy="3078866"/>
          </a:xfrm>
          <a:prstGeom prst="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2">
                    <a:lumMod val="75000"/>
                  </a:schemeClr>
                </a:solidFill>
              </a:rPr>
              <a:t>Bank Acquisition Customer Day One</a:t>
            </a:r>
          </a:p>
        </p:txBody>
      </p:sp>
      <p:sp>
        <p:nvSpPr>
          <p:cNvPr id="7" name="TextBox 6"/>
          <p:cNvSpPr txBox="1"/>
          <p:nvPr/>
        </p:nvSpPr>
        <p:spPr>
          <a:xfrm>
            <a:off x="8414795" y="2368662"/>
            <a:ext cx="1250066" cy="1200329"/>
          </a:xfrm>
          <a:prstGeom prst="rect">
            <a:avLst/>
          </a:prstGeom>
          <a:noFill/>
        </p:spPr>
        <p:txBody>
          <a:bodyPr wrap="square" rtlCol="0">
            <a:spAutoFit/>
          </a:bodyPr>
          <a:lstStyle/>
          <a:p>
            <a:r>
              <a:rPr lang="en-US" sz="7200" b="1" dirty="0">
                <a:latin typeface="Abadi MT Condensed Extra Bold" charset="0"/>
                <a:ea typeface="Abadi MT Condensed Extra Bold" charset="0"/>
                <a:cs typeface="Abadi MT Condensed Extra Bold" charset="0"/>
              </a:rPr>
              <a:t>10</a:t>
            </a:r>
          </a:p>
        </p:txBody>
      </p:sp>
      <p:sp>
        <p:nvSpPr>
          <p:cNvPr id="8" name="TextBox 7"/>
          <p:cNvSpPr txBox="1"/>
          <p:nvPr/>
        </p:nvSpPr>
        <p:spPr>
          <a:xfrm>
            <a:off x="9525966" y="2572798"/>
            <a:ext cx="2419109" cy="830997"/>
          </a:xfrm>
          <a:prstGeom prst="rect">
            <a:avLst/>
          </a:prstGeom>
          <a:noFill/>
        </p:spPr>
        <p:txBody>
          <a:bodyPr wrap="square" rtlCol="0">
            <a:spAutoFit/>
          </a:bodyPr>
          <a:lstStyle/>
          <a:p>
            <a:r>
              <a:rPr lang="en-US" sz="1600" dirty="0"/>
              <a:t># of Production Releases to Respond to Customer Input in the first 4 days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56124" y="1001867"/>
            <a:ext cx="3243686" cy="2283555"/>
          </a:xfrm>
          <a:prstGeom prst="rect">
            <a:avLst/>
          </a:prstGeom>
        </p:spPr>
      </p:pic>
      <p:sp>
        <p:nvSpPr>
          <p:cNvPr id="10" name="TextBox 9"/>
          <p:cNvSpPr txBox="1"/>
          <p:nvPr/>
        </p:nvSpPr>
        <p:spPr>
          <a:xfrm>
            <a:off x="8681010" y="3305374"/>
            <a:ext cx="879676" cy="1200329"/>
          </a:xfrm>
          <a:prstGeom prst="rect">
            <a:avLst/>
          </a:prstGeom>
          <a:noFill/>
        </p:spPr>
        <p:txBody>
          <a:bodyPr wrap="square" rtlCol="0">
            <a:spAutoFit/>
          </a:bodyPr>
          <a:lstStyle/>
          <a:p>
            <a:r>
              <a:rPr lang="en-US" sz="7200" b="1" dirty="0">
                <a:latin typeface="Abadi MT Condensed Extra Bold" charset="0"/>
                <a:ea typeface="Abadi MT Condensed Extra Bold" charset="0"/>
                <a:cs typeface="Abadi MT Condensed Extra Bold" charset="0"/>
              </a:rPr>
              <a:t>0</a:t>
            </a:r>
          </a:p>
        </p:txBody>
      </p:sp>
      <p:sp>
        <p:nvSpPr>
          <p:cNvPr id="11" name="TextBox 10"/>
          <p:cNvSpPr txBox="1"/>
          <p:nvPr/>
        </p:nvSpPr>
        <p:spPr>
          <a:xfrm>
            <a:off x="9525965" y="3588547"/>
            <a:ext cx="2310535" cy="584775"/>
          </a:xfrm>
          <a:prstGeom prst="rect">
            <a:avLst/>
          </a:prstGeom>
          <a:noFill/>
        </p:spPr>
        <p:txBody>
          <a:bodyPr wrap="square" rtlCol="0">
            <a:spAutoFit/>
          </a:bodyPr>
          <a:lstStyle/>
          <a:p>
            <a:r>
              <a:rPr lang="en-US" sz="1600" dirty="0"/>
              <a:t># of Defects Resulting </a:t>
            </a:r>
            <a:r>
              <a:rPr lang="en-US" sz="1600"/>
              <a:t>in Production Releases</a:t>
            </a:r>
            <a:endParaRPr lang="en-US" sz="1600" dirty="0"/>
          </a:p>
        </p:txBody>
      </p:sp>
      <p:graphicFrame>
        <p:nvGraphicFramePr>
          <p:cNvPr id="13" name="Chart 12"/>
          <p:cNvGraphicFramePr/>
          <p:nvPr>
            <p:extLst>
              <p:ext uri="{D42A27DB-BD31-4B8C-83A1-F6EECF244321}">
                <p14:modId xmlns:p14="http://schemas.microsoft.com/office/powerpoint/2010/main" val="747811152"/>
              </p:ext>
            </p:extLst>
          </p:nvPr>
        </p:nvGraphicFramePr>
        <p:xfrm>
          <a:off x="1783766" y="1115752"/>
          <a:ext cx="2394278" cy="24532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ext uri="{D42A27DB-BD31-4B8C-83A1-F6EECF244321}">
                <p14:modId xmlns:p14="http://schemas.microsoft.com/office/powerpoint/2010/main" val="1387729420"/>
              </p:ext>
            </p:extLst>
          </p:nvPr>
        </p:nvGraphicFramePr>
        <p:xfrm>
          <a:off x="-832" y="1001867"/>
          <a:ext cx="2394278" cy="2567124"/>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358814" y="4586727"/>
            <a:ext cx="3727048" cy="1420535"/>
          </a:xfrm>
          <a:prstGeom prst="rect">
            <a:avLst/>
          </a:prstGeom>
          <a:solidFill>
            <a:schemeClr val="accent1">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8814" y="3501392"/>
            <a:ext cx="2394278" cy="43944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Legacy Test Automation</a:t>
            </a:r>
          </a:p>
        </p:txBody>
      </p:sp>
      <p:sp>
        <p:nvSpPr>
          <p:cNvPr id="18" name="Rectangle 17"/>
          <p:cNvSpPr/>
          <p:nvPr/>
        </p:nvSpPr>
        <p:spPr>
          <a:xfrm>
            <a:off x="1691584" y="3982643"/>
            <a:ext cx="2394278" cy="4394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Test Automation</a:t>
            </a:r>
          </a:p>
        </p:txBody>
      </p:sp>
      <p:sp>
        <p:nvSpPr>
          <p:cNvPr id="19" name="TextBox 18"/>
          <p:cNvSpPr txBox="1"/>
          <p:nvPr/>
        </p:nvSpPr>
        <p:spPr>
          <a:xfrm>
            <a:off x="2888723" y="3499541"/>
            <a:ext cx="1197139" cy="461665"/>
          </a:xfrm>
          <a:prstGeom prst="rect">
            <a:avLst/>
          </a:prstGeom>
          <a:noFill/>
        </p:spPr>
        <p:txBody>
          <a:bodyPr wrap="square" rtlCol="0">
            <a:spAutoFit/>
          </a:bodyPr>
          <a:lstStyle/>
          <a:p>
            <a:r>
              <a:rPr lang="en-US" sz="1200"/>
              <a:t>*Still Required Manual Testing</a:t>
            </a:r>
          </a:p>
        </p:txBody>
      </p:sp>
      <p:sp>
        <p:nvSpPr>
          <p:cNvPr id="20" name="TextBox 19"/>
          <p:cNvSpPr txBox="1"/>
          <p:nvPr/>
        </p:nvSpPr>
        <p:spPr>
          <a:xfrm>
            <a:off x="426629" y="3974544"/>
            <a:ext cx="1197139" cy="461665"/>
          </a:xfrm>
          <a:prstGeom prst="rect">
            <a:avLst/>
          </a:prstGeom>
          <a:noFill/>
        </p:spPr>
        <p:txBody>
          <a:bodyPr wrap="square" rtlCol="0">
            <a:spAutoFit/>
          </a:bodyPr>
          <a:lstStyle/>
          <a:p>
            <a:r>
              <a:rPr lang="en-US" sz="1200" dirty="0"/>
              <a:t>*Executed Every 5 Minutes</a:t>
            </a:r>
          </a:p>
        </p:txBody>
      </p:sp>
      <p:sp>
        <p:nvSpPr>
          <p:cNvPr id="21" name="TextBox 20"/>
          <p:cNvSpPr txBox="1"/>
          <p:nvPr/>
        </p:nvSpPr>
        <p:spPr>
          <a:xfrm>
            <a:off x="358815" y="4633027"/>
            <a:ext cx="3727048" cy="1323439"/>
          </a:xfrm>
          <a:prstGeom prst="rect">
            <a:avLst/>
          </a:prstGeom>
          <a:noFill/>
        </p:spPr>
        <p:txBody>
          <a:bodyPr wrap="square" rtlCol="0">
            <a:spAutoFit/>
          </a:bodyPr>
          <a:lstStyle/>
          <a:p>
            <a:pPr marL="285750" indent="-285750">
              <a:buFont typeface="Arial" charset="0"/>
              <a:buChar char="•"/>
            </a:pPr>
            <a:r>
              <a:rPr lang="en-US" sz="1600" dirty="0">
                <a:solidFill>
                  <a:srgbClr val="C00000"/>
                </a:solidFill>
              </a:rPr>
              <a:t>During Highest Commit Phase Key Was Identifying 10 Defects / Day</a:t>
            </a:r>
          </a:p>
          <a:p>
            <a:pPr marL="285750" indent="-285750">
              <a:buFont typeface="Arial" charset="0"/>
              <a:buChar char="•"/>
            </a:pPr>
            <a:r>
              <a:rPr lang="en-US" sz="1600" dirty="0">
                <a:solidFill>
                  <a:srgbClr val="C00000"/>
                </a:solidFill>
              </a:rPr>
              <a:t>Averages Roughly 5000 Tests Executing per Build</a:t>
            </a:r>
          </a:p>
          <a:p>
            <a:pPr marL="285750" indent="-285750">
              <a:buFont typeface="Arial" charset="0"/>
              <a:buChar char="•"/>
            </a:pPr>
            <a:r>
              <a:rPr lang="en-US" sz="1600" dirty="0">
                <a:solidFill>
                  <a:srgbClr val="C00000"/>
                </a:solidFill>
              </a:rPr>
              <a:t>60% Defects Resolved within a Day</a:t>
            </a:r>
          </a:p>
        </p:txBody>
      </p:sp>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12169" y="4869430"/>
            <a:ext cx="1010819" cy="872981"/>
          </a:xfrm>
          <a:prstGeom prst="rect">
            <a:avLst/>
          </a:prstGeom>
        </p:spPr>
      </p:pic>
      <p:sp>
        <p:nvSpPr>
          <p:cNvPr id="24" name="TextBox 23"/>
          <p:cNvSpPr txBox="1"/>
          <p:nvPr/>
        </p:nvSpPr>
        <p:spPr>
          <a:xfrm>
            <a:off x="9267032" y="4505702"/>
            <a:ext cx="2924968" cy="1600438"/>
          </a:xfrm>
          <a:prstGeom prst="rect">
            <a:avLst/>
          </a:prstGeom>
          <a:noFill/>
        </p:spPr>
        <p:txBody>
          <a:bodyPr wrap="square" rtlCol="0">
            <a:spAutoFit/>
          </a:bodyPr>
          <a:lstStyle/>
          <a:p>
            <a:r>
              <a:rPr lang="en-US" sz="1400" dirty="0"/>
              <a:t>Open Source Software will assist Key from Costly Enterprise License Agreements. The New DevOps Application Platform is built off of Open Source Platforms and avoids any new Acquisition Costs and a fraction of the S&amp;S Costs</a:t>
            </a:r>
          </a:p>
        </p:txBody>
      </p:sp>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77248" y="1238467"/>
            <a:ext cx="1599595" cy="1279676"/>
          </a:xfrm>
          <a:prstGeom prst="rect">
            <a:avLst/>
          </a:prstGeom>
        </p:spPr>
      </p:pic>
      <p:sp>
        <p:nvSpPr>
          <p:cNvPr id="26" name="TextBox 25"/>
          <p:cNvSpPr txBox="1"/>
          <p:nvPr/>
        </p:nvSpPr>
        <p:spPr>
          <a:xfrm>
            <a:off x="6092747" y="1249359"/>
            <a:ext cx="2285063" cy="1246495"/>
          </a:xfrm>
          <a:prstGeom prst="rect">
            <a:avLst/>
          </a:prstGeom>
          <a:noFill/>
        </p:spPr>
        <p:txBody>
          <a:bodyPr wrap="square" rtlCol="0">
            <a:spAutoFit/>
          </a:bodyPr>
          <a:lstStyle/>
          <a:p>
            <a:r>
              <a:rPr lang="en-US" sz="1500" b="1" dirty="0"/>
              <a:t>Consistent</a:t>
            </a:r>
            <a:r>
              <a:rPr lang="en-US" sz="1500" dirty="0"/>
              <a:t> Release Process that </a:t>
            </a:r>
            <a:r>
              <a:rPr lang="en-US" sz="1500" b="1" dirty="0"/>
              <a:t>Guarantees Versions are Deployed </a:t>
            </a:r>
            <a:r>
              <a:rPr lang="en-US" sz="1500" dirty="0"/>
              <a:t>in a Dependable Automated Manner </a:t>
            </a: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15200" y="2883671"/>
            <a:ext cx="1351392" cy="1351392"/>
          </a:xfrm>
          <a:prstGeom prst="rect">
            <a:avLst/>
          </a:prstGeom>
        </p:spPr>
      </p:pic>
      <p:sp>
        <p:nvSpPr>
          <p:cNvPr id="28" name="TextBox 27"/>
          <p:cNvSpPr txBox="1"/>
          <p:nvPr/>
        </p:nvSpPr>
        <p:spPr>
          <a:xfrm>
            <a:off x="4477248" y="2995004"/>
            <a:ext cx="2337952" cy="1246495"/>
          </a:xfrm>
          <a:prstGeom prst="rect">
            <a:avLst/>
          </a:prstGeom>
          <a:noFill/>
        </p:spPr>
        <p:txBody>
          <a:bodyPr wrap="square" rtlCol="0">
            <a:spAutoFit/>
          </a:bodyPr>
          <a:lstStyle/>
          <a:p>
            <a:r>
              <a:rPr lang="en-US" sz="1500" dirty="0"/>
              <a:t>Rolling Deployments allow Key to </a:t>
            </a:r>
            <a:r>
              <a:rPr lang="en-US" sz="1500" b="1" dirty="0"/>
              <a:t>Deploy during Peak Business </a:t>
            </a:r>
            <a:r>
              <a:rPr lang="en-US" sz="1500" dirty="0"/>
              <a:t>Hours </a:t>
            </a:r>
            <a:r>
              <a:rPr lang="en-US" sz="1500" b="1" dirty="0"/>
              <a:t>without Affecting Actual Users</a:t>
            </a:r>
          </a:p>
        </p:txBody>
      </p:sp>
      <p:sp>
        <p:nvSpPr>
          <p:cNvPr id="30" name="TextBox 29"/>
          <p:cNvSpPr txBox="1"/>
          <p:nvPr/>
        </p:nvSpPr>
        <p:spPr>
          <a:xfrm>
            <a:off x="5805721" y="4556082"/>
            <a:ext cx="2496791" cy="1477328"/>
          </a:xfrm>
          <a:prstGeom prst="rect">
            <a:avLst/>
          </a:prstGeom>
          <a:noFill/>
        </p:spPr>
        <p:txBody>
          <a:bodyPr wrap="square" rtlCol="0">
            <a:spAutoFit/>
          </a:bodyPr>
          <a:lstStyle/>
          <a:p>
            <a:r>
              <a:rPr lang="en-US" sz="1500" dirty="0"/>
              <a:t>Valuable Dashboards that have assisted in </a:t>
            </a:r>
            <a:r>
              <a:rPr lang="en-US" sz="1500" b="1" dirty="0"/>
              <a:t>identifying bottlenecks</a:t>
            </a:r>
            <a:r>
              <a:rPr lang="en-US" sz="1500" dirty="0"/>
              <a:t> and </a:t>
            </a:r>
            <a:r>
              <a:rPr lang="en-US" sz="1500" b="1" dirty="0"/>
              <a:t>anomalies</a:t>
            </a:r>
            <a:r>
              <a:rPr lang="en-US" sz="1500" dirty="0"/>
              <a:t> that were invaluable in production and assisted are ability to achieve production</a:t>
            </a:r>
            <a:endParaRPr lang="en-US" sz="1500" b="1" dirty="0"/>
          </a:p>
        </p:txBody>
      </p:sp>
      <p:pic>
        <p:nvPicPr>
          <p:cNvPr id="31" name="Picture 30"/>
          <p:cNvPicPr>
            <a:picLocks noChangeAspect="1"/>
          </p:cNvPicPr>
          <p:nvPr/>
        </p:nvPicPr>
        <p:blipFill rotWithShape="1">
          <a:blip r:embed="rId8" cstate="email">
            <a:extLst>
              <a:ext uri="{28A0092B-C50C-407E-A947-70E740481C1C}">
                <a14:useLocalDpi xmlns:a14="http://schemas.microsoft.com/office/drawing/2010/main"/>
              </a:ext>
            </a:extLst>
          </a:blip>
          <a:srcRect l="6704"/>
          <a:stretch/>
        </p:blipFill>
        <p:spPr>
          <a:xfrm>
            <a:off x="4282630" y="4799776"/>
            <a:ext cx="1455559" cy="989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86144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Employing and contributing to open source</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877" y="2735999"/>
            <a:ext cx="5508268" cy="27055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TextBox 4"/>
          <p:cNvSpPr txBox="1"/>
          <p:nvPr/>
        </p:nvSpPr>
        <p:spPr>
          <a:xfrm>
            <a:off x="734291" y="1417800"/>
            <a:ext cx="5955876" cy="923330"/>
          </a:xfrm>
          <a:prstGeom prst="rect">
            <a:avLst/>
          </a:prstGeom>
          <a:noFill/>
        </p:spPr>
        <p:txBody>
          <a:bodyPr wrap="square" rtlCol="0">
            <a:spAutoFit/>
          </a:bodyPr>
          <a:lstStyle/>
          <a:p>
            <a:r>
              <a:rPr lang="en-US" i="1" dirty="0">
                <a:latin typeface="Century Gothic" charset="0"/>
                <a:ea typeface="Century Gothic" charset="0"/>
                <a:cs typeface="Century Gothic" charset="0"/>
              </a:rPr>
              <a:t>We have implemented many open source projects that enable us to have data driven conversations with our development, delivery, and support teams.</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76195" y="1655181"/>
            <a:ext cx="1988730" cy="4867154"/>
          </a:xfrm>
          <a:prstGeom prst="rect">
            <a:avLst/>
          </a:prstGeom>
        </p:spPr>
      </p:pic>
      <p:pic>
        <p:nvPicPr>
          <p:cNvPr id="11" name="Picture 1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41802" y="3381287"/>
            <a:ext cx="5538296" cy="27055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07528" y="3909415"/>
            <a:ext cx="5538296" cy="27055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2" name="Line Callout 1 11"/>
          <p:cNvSpPr/>
          <p:nvPr/>
        </p:nvSpPr>
        <p:spPr>
          <a:xfrm>
            <a:off x="10090885" y="4687749"/>
            <a:ext cx="1805650" cy="1788289"/>
          </a:xfrm>
          <a:prstGeom prst="borderCallout1">
            <a:avLst>
              <a:gd name="adj1" fmla="val -20"/>
              <a:gd name="adj2" fmla="val 7693"/>
              <a:gd name="adj3" fmla="val -64199"/>
              <a:gd name="adj4" fmla="val -49231"/>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044762" y="1960811"/>
            <a:ext cx="2774522" cy="1569660"/>
          </a:xfrm>
          <a:prstGeom prst="rect">
            <a:avLst/>
          </a:prstGeom>
          <a:solidFill>
            <a:schemeClr val="bg1">
              <a:lumMod val="85000"/>
            </a:schemeClr>
          </a:solidFill>
          <a:ln>
            <a:solidFill>
              <a:schemeClr val="tx1"/>
            </a:solidFill>
          </a:ln>
        </p:spPr>
        <p:txBody>
          <a:bodyPr wrap="square" rtlCol="0">
            <a:spAutoFit/>
          </a:bodyPr>
          <a:lstStyle/>
          <a:p>
            <a:r>
              <a:rPr lang="en-US" sz="1600" b="1" dirty="0"/>
              <a:t>Spotlight Dashboard:</a:t>
            </a:r>
          </a:p>
          <a:p>
            <a:r>
              <a:rPr lang="en-US" sz="1600" dirty="0"/>
              <a:t>Key built a Kubernetes </a:t>
            </a:r>
            <a:r>
              <a:rPr lang="en-US" sz="1600" dirty="0" err="1"/>
              <a:t>Hygieia</a:t>
            </a:r>
            <a:r>
              <a:rPr lang="en-US" sz="1600" dirty="0"/>
              <a:t> Plugin to Monitor Pod State and is working to Contribute to the </a:t>
            </a:r>
            <a:r>
              <a:rPr lang="en-US" sz="1600" dirty="0" err="1"/>
              <a:t>Hygieia</a:t>
            </a:r>
            <a:r>
              <a:rPr lang="en-US" sz="1600" dirty="0"/>
              <a:t> Project with other Plugins.</a:t>
            </a:r>
          </a:p>
        </p:txBody>
      </p:sp>
    </p:spTree>
    <p:extLst>
      <p:ext uri="{BB962C8B-B14F-4D97-AF65-F5344CB8AC3E}">
        <p14:creationId xmlns:p14="http://schemas.microsoft.com/office/powerpoint/2010/main" val="1271688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Biggest speed bumps</a:t>
            </a:r>
          </a:p>
        </p:txBody>
      </p:sp>
      <p:sp>
        <p:nvSpPr>
          <p:cNvPr id="4" name="TextBox 3"/>
          <p:cNvSpPr txBox="1"/>
          <p:nvPr/>
        </p:nvSpPr>
        <p:spPr>
          <a:xfrm>
            <a:off x="2356021" y="1436468"/>
            <a:ext cx="5225397" cy="1169551"/>
          </a:xfrm>
          <a:prstGeom prst="rect">
            <a:avLst/>
          </a:prstGeom>
          <a:noFill/>
        </p:spPr>
        <p:txBody>
          <a:bodyPr wrap="square" rtlCol="0">
            <a:spAutoFit/>
          </a:bodyPr>
          <a:lstStyle/>
          <a:p>
            <a:r>
              <a:rPr lang="en-US" sz="1400" i="1" dirty="0">
                <a:latin typeface="Century Gothic" charset="0"/>
                <a:ea typeface="Century Gothic" charset="0"/>
                <a:cs typeface="Century Gothic" charset="0"/>
              </a:rPr>
              <a:t>We are heavily invested in our ITIL processes as a financial services organization.  It’s only compounded with regulations and compliance.  Add to that risk, audit, and our internal security groups that want to be proactive with process to ensure the company’s safety.</a:t>
            </a:r>
          </a:p>
        </p:txBody>
      </p:sp>
      <p:sp>
        <p:nvSpPr>
          <p:cNvPr id="8" name="TextBox 7"/>
          <p:cNvSpPr txBox="1"/>
          <p:nvPr/>
        </p:nvSpPr>
        <p:spPr>
          <a:xfrm>
            <a:off x="2356021" y="1092398"/>
            <a:ext cx="3414532" cy="369332"/>
          </a:xfrm>
          <a:prstGeom prst="rect">
            <a:avLst/>
          </a:prstGeom>
          <a:noFill/>
        </p:spPr>
        <p:txBody>
          <a:bodyPr wrap="square" rtlCol="0">
            <a:spAutoFit/>
          </a:bodyPr>
          <a:lstStyle/>
          <a:p>
            <a:r>
              <a:rPr lang="en-US" dirty="0"/>
              <a:t>Policy &amp; Process Adherence</a:t>
            </a:r>
          </a:p>
        </p:txBody>
      </p:sp>
      <p:sp>
        <p:nvSpPr>
          <p:cNvPr id="9" name="TextBox 8"/>
          <p:cNvSpPr txBox="1"/>
          <p:nvPr/>
        </p:nvSpPr>
        <p:spPr>
          <a:xfrm>
            <a:off x="2321297" y="2858013"/>
            <a:ext cx="3414532" cy="369332"/>
          </a:xfrm>
          <a:prstGeom prst="rect">
            <a:avLst/>
          </a:prstGeom>
          <a:noFill/>
        </p:spPr>
        <p:txBody>
          <a:bodyPr wrap="square" rtlCol="0">
            <a:spAutoFit/>
          </a:bodyPr>
          <a:lstStyle/>
          <a:p>
            <a:r>
              <a:rPr lang="en-US" dirty="0"/>
              <a:t>Legacy Skillsets &amp; Offshore Model</a:t>
            </a:r>
          </a:p>
        </p:txBody>
      </p:sp>
      <p:sp>
        <p:nvSpPr>
          <p:cNvPr id="10" name="TextBox 9"/>
          <p:cNvSpPr txBox="1"/>
          <p:nvPr/>
        </p:nvSpPr>
        <p:spPr>
          <a:xfrm>
            <a:off x="2356021" y="3227345"/>
            <a:ext cx="5368628" cy="1169551"/>
          </a:xfrm>
          <a:prstGeom prst="rect">
            <a:avLst/>
          </a:prstGeom>
          <a:noFill/>
        </p:spPr>
        <p:txBody>
          <a:bodyPr wrap="square" rtlCol="0">
            <a:spAutoFit/>
          </a:bodyPr>
          <a:lstStyle/>
          <a:p>
            <a:r>
              <a:rPr lang="en-US" sz="1400" i="1" dirty="0">
                <a:latin typeface="Century Gothic" charset="0"/>
                <a:ea typeface="Century Gothic" charset="0"/>
                <a:cs typeface="Century Gothic" charset="0"/>
              </a:rPr>
              <a:t>Implementation with an opposite time zones when results are instant loses value in some of the offshore models. This actually creates productivity issues especially in the automated testing space combined with new tools and skills required to complete work.</a:t>
            </a:r>
          </a:p>
        </p:txBody>
      </p:sp>
      <p:sp>
        <p:nvSpPr>
          <p:cNvPr id="11" name="TextBox 10"/>
          <p:cNvSpPr txBox="1"/>
          <p:nvPr/>
        </p:nvSpPr>
        <p:spPr>
          <a:xfrm>
            <a:off x="2356021" y="4747790"/>
            <a:ext cx="3952181" cy="369332"/>
          </a:xfrm>
          <a:prstGeom prst="rect">
            <a:avLst/>
          </a:prstGeom>
          <a:noFill/>
        </p:spPr>
        <p:txBody>
          <a:bodyPr wrap="square" rtlCol="0">
            <a:spAutoFit/>
          </a:bodyPr>
          <a:lstStyle/>
          <a:p>
            <a:r>
              <a:rPr lang="en-US" dirty="0"/>
              <a:t>Change Management for Existing Teams</a:t>
            </a:r>
          </a:p>
        </p:txBody>
      </p:sp>
      <p:sp>
        <p:nvSpPr>
          <p:cNvPr id="12" name="TextBox 11"/>
          <p:cNvSpPr txBox="1"/>
          <p:nvPr/>
        </p:nvSpPr>
        <p:spPr>
          <a:xfrm>
            <a:off x="2356020" y="5117122"/>
            <a:ext cx="5368629" cy="1169551"/>
          </a:xfrm>
          <a:prstGeom prst="rect">
            <a:avLst/>
          </a:prstGeom>
          <a:noFill/>
        </p:spPr>
        <p:txBody>
          <a:bodyPr wrap="square" rtlCol="0">
            <a:spAutoFit/>
          </a:bodyPr>
          <a:lstStyle/>
          <a:p>
            <a:r>
              <a:rPr lang="en-US" sz="1400" i="1" dirty="0">
                <a:latin typeface="Century Gothic" charset="0"/>
                <a:ea typeface="Century Gothic" charset="0"/>
                <a:cs typeface="Century Gothic" charset="0"/>
              </a:rPr>
              <a:t>The culture change was a big shock to some internal support teams inundated with backlog and current support. Development teams were held to higher accountability, infrastructure engineering continues to be skeptical, and middle management continues protecting resources.</a:t>
            </a:r>
          </a:p>
        </p:txBody>
      </p:sp>
      <p:cxnSp>
        <p:nvCxnSpPr>
          <p:cNvPr id="14" name="Straight Connector 13"/>
          <p:cNvCxnSpPr/>
          <p:nvPr/>
        </p:nvCxnSpPr>
        <p:spPr>
          <a:xfrm>
            <a:off x="7789761" y="1388966"/>
            <a:ext cx="0" cy="4560425"/>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0307" y="2795212"/>
            <a:ext cx="2073795" cy="1892536"/>
          </a:xfrm>
          <a:prstGeom prst="rect">
            <a:avLst/>
          </a:prstGeom>
          <a:ln>
            <a:solidFill>
              <a:schemeClr val="tx1">
                <a:lumMod val="65000"/>
                <a:lumOff val="35000"/>
              </a:schemeClr>
            </a:solidFill>
          </a:ln>
        </p:spPr>
      </p:pic>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0308" y="4919538"/>
            <a:ext cx="2071010" cy="1188072"/>
          </a:xfrm>
          <a:prstGeom prst="rect">
            <a:avLst/>
          </a:prstGeom>
          <a:ln>
            <a:solidFill>
              <a:schemeClr val="tx1">
                <a:lumMod val="65000"/>
                <a:lumOff val="35000"/>
              </a:schemeClr>
            </a:solidFill>
          </a:ln>
        </p:spPr>
      </p:pic>
      <p:pic>
        <p:nvPicPr>
          <p:cNvPr id="18" name="Picture 17"/>
          <p:cNvPicPr>
            <a:picLocks noChangeAspect="1"/>
          </p:cNvPicPr>
          <p:nvPr/>
        </p:nvPicPr>
        <p:blipFill>
          <a:blip r:embed="rId4"/>
          <a:stretch>
            <a:fillRect/>
          </a:stretch>
        </p:blipFill>
        <p:spPr>
          <a:xfrm>
            <a:off x="200309" y="1261641"/>
            <a:ext cx="2068274" cy="1344378"/>
          </a:xfrm>
          <a:prstGeom prst="rect">
            <a:avLst/>
          </a:prstGeom>
          <a:ln>
            <a:solidFill>
              <a:schemeClr val="tx1">
                <a:lumMod val="65000"/>
                <a:lumOff val="35000"/>
              </a:schemeClr>
            </a:solidFill>
          </a:ln>
        </p:spPr>
      </p:pic>
      <p:sp>
        <p:nvSpPr>
          <p:cNvPr id="19" name="TextBox 18"/>
          <p:cNvSpPr txBox="1"/>
          <p:nvPr/>
        </p:nvSpPr>
        <p:spPr>
          <a:xfrm>
            <a:off x="8101586" y="1288643"/>
            <a:ext cx="3858768" cy="1384995"/>
          </a:xfrm>
          <a:prstGeom prst="rect">
            <a:avLst/>
          </a:prstGeom>
          <a:noFill/>
        </p:spPr>
        <p:txBody>
          <a:bodyPr wrap="square" rtlCol="0">
            <a:spAutoFit/>
          </a:bodyPr>
          <a:lstStyle/>
          <a:p>
            <a:r>
              <a:rPr lang="en-US" sz="1400" b="1" dirty="0">
                <a:latin typeface="Century Gothic" charset="0"/>
                <a:ea typeface="Century Gothic" charset="0"/>
                <a:cs typeface="Century Gothic" charset="0"/>
              </a:rPr>
              <a:t>Communication</a:t>
            </a:r>
            <a:r>
              <a:rPr lang="en-US" sz="1400" dirty="0">
                <a:latin typeface="Century Gothic" charset="0"/>
                <a:ea typeface="Century Gothic" charset="0"/>
                <a:cs typeface="Century Gothic" charset="0"/>
              </a:rPr>
              <a:t> is critical, engaging ITIL, risk and audit early to get them comfortable. Rolling up the sleeves to knock down the next blocker. </a:t>
            </a:r>
            <a:r>
              <a:rPr lang="en-US" sz="1400" b="1" dirty="0">
                <a:latin typeface="Century Gothic" charset="0"/>
                <a:ea typeface="Century Gothic" charset="0"/>
                <a:cs typeface="Century Gothic" charset="0"/>
              </a:rPr>
              <a:t>Expose the benefits </a:t>
            </a:r>
            <a:r>
              <a:rPr lang="en-US" sz="1400" dirty="0">
                <a:latin typeface="Century Gothic" charset="0"/>
                <a:ea typeface="Century Gothic" charset="0"/>
                <a:cs typeface="Century Gothic" charset="0"/>
              </a:rPr>
              <a:t>(Traceability, Automated vs. Manual, </a:t>
            </a:r>
            <a:r>
              <a:rPr lang="en-US" sz="1400" dirty="0" err="1">
                <a:latin typeface="Century Gothic" charset="0"/>
                <a:ea typeface="Century Gothic" charset="0"/>
                <a:cs typeface="Century Gothic" charset="0"/>
              </a:rPr>
              <a:t>etc</a:t>
            </a:r>
            <a:r>
              <a:rPr lang="is-IS" sz="1400" dirty="0">
                <a:latin typeface="Century Gothic" charset="0"/>
                <a:ea typeface="Century Gothic" charset="0"/>
                <a:cs typeface="Century Gothic" charset="0"/>
              </a:rPr>
              <a:t>…</a:t>
            </a:r>
            <a:r>
              <a:rPr lang="en-US" sz="1400" dirty="0">
                <a:latin typeface="Century Gothic" charset="0"/>
                <a:ea typeface="Century Gothic" charset="0"/>
                <a:cs typeface="Century Gothic" charset="0"/>
              </a:rPr>
              <a:t>)</a:t>
            </a:r>
          </a:p>
        </p:txBody>
      </p:sp>
      <p:sp>
        <p:nvSpPr>
          <p:cNvPr id="21" name="TextBox 20"/>
          <p:cNvSpPr txBox="1"/>
          <p:nvPr/>
        </p:nvSpPr>
        <p:spPr>
          <a:xfrm>
            <a:off x="8101585" y="2922342"/>
            <a:ext cx="3858768" cy="1169551"/>
          </a:xfrm>
          <a:prstGeom prst="rect">
            <a:avLst/>
          </a:prstGeom>
          <a:noFill/>
        </p:spPr>
        <p:txBody>
          <a:bodyPr wrap="square" rtlCol="0">
            <a:spAutoFit/>
          </a:bodyPr>
          <a:lstStyle/>
          <a:p>
            <a:r>
              <a:rPr lang="en-US" sz="1400" dirty="0">
                <a:latin typeface="Century Gothic" charset="0"/>
                <a:ea typeface="Century Gothic" charset="0"/>
                <a:cs typeface="Century Gothic" charset="0"/>
              </a:rPr>
              <a:t>Moving to </a:t>
            </a:r>
            <a:r>
              <a:rPr lang="en-US" sz="1400" b="1" dirty="0">
                <a:latin typeface="Century Gothic" charset="0"/>
                <a:ea typeface="Century Gothic" charset="0"/>
                <a:cs typeface="Century Gothic" charset="0"/>
              </a:rPr>
              <a:t>Similar Time Zones </a:t>
            </a:r>
            <a:r>
              <a:rPr lang="en-US" sz="1400" dirty="0">
                <a:latin typeface="Century Gothic" charset="0"/>
                <a:ea typeface="Century Gothic" charset="0"/>
                <a:cs typeface="Century Gothic" charset="0"/>
              </a:rPr>
              <a:t>to keep </a:t>
            </a:r>
            <a:r>
              <a:rPr lang="en-US" sz="1400" b="1" dirty="0">
                <a:latin typeface="Century Gothic" charset="0"/>
                <a:ea typeface="Century Gothic" charset="0"/>
                <a:cs typeface="Century Gothic" charset="0"/>
              </a:rPr>
              <a:t>constant communication</a:t>
            </a:r>
            <a:r>
              <a:rPr lang="en-US" sz="1400" dirty="0">
                <a:latin typeface="Century Gothic" charset="0"/>
                <a:ea typeface="Century Gothic" charset="0"/>
                <a:cs typeface="Century Gothic" charset="0"/>
              </a:rPr>
              <a:t>. Mentoring / Training and review sessions early in the process. Swapping out resources was also required.</a:t>
            </a:r>
          </a:p>
        </p:txBody>
      </p:sp>
      <p:sp>
        <p:nvSpPr>
          <p:cNvPr id="22" name="TextBox 21"/>
          <p:cNvSpPr txBox="1"/>
          <p:nvPr/>
        </p:nvSpPr>
        <p:spPr>
          <a:xfrm>
            <a:off x="8101585" y="4564396"/>
            <a:ext cx="3858768" cy="1600438"/>
          </a:xfrm>
          <a:prstGeom prst="rect">
            <a:avLst/>
          </a:prstGeom>
          <a:noFill/>
        </p:spPr>
        <p:txBody>
          <a:bodyPr wrap="square" rtlCol="0">
            <a:spAutoFit/>
          </a:bodyPr>
          <a:lstStyle/>
          <a:p>
            <a:r>
              <a:rPr lang="en-US" sz="1400" dirty="0">
                <a:latin typeface="Century Gothic" charset="0"/>
                <a:ea typeface="Century Gothic" charset="0"/>
                <a:cs typeface="Century Gothic" charset="0"/>
              </a:rPr>
              <a:t>Still a big work in progress and scaling across the organization is a big task for next year. </a:t>
            </a:r>
            <a:r>
              <a:rPr lang="en-US" sz="1400" b="1" dirty="0">
                <a:latin typeface="Century Gothic" charset="0"/>
                <a:ea typeface="Century Gothic" charset="0"/>
                <a:cs typeface="Century Gothic" charset="0"/>
              </a:rPr>
              <a:t>Injecting our DevOps Ninjas</a:t>
            </a:r>
            <a:r>
              <a:rPr lang="en-US" sz="1400" dirty="0">
                <a:latin typeface="Century Gothic" charset="0"/>
                <a:ea typeface="Century Gothic" charset="0"/>
                <a:cs typeface="Century Gothic" charset="0"/>
              </a:rPr>
              <a:t> into specific teams as well as providing a </a:t>
            </a:r>
            <a:r>
              <a:rPr lang="en-US" sz="1400" b="1" dirty="0">
                <a:latin typeface="Century Gothic" charset="0"/>
                <a:ea typeface="Century Gothic" charset="0"/>
                <a:cs typeface="Century Gothic" charset="0"/>
              </a:rPr>
              <a:t>learning center </a:t>
            </a:r>
            <a:r>
              <a:rPr lang="en-US" sz="1400" dirty="0">
                <a:latin typeface="Century Gothic" charset="0"/>
                <a:ea typeface="Century Gothic" charset="0"/>
                <a:cs typeface="Century Gothic" charset="0"/>
              </a:rPr>
              <a:t>(similar to the Target DOJO model) are the plans to scale the practice.</a:t>
            </a:r>
          </a:p>
        </p:txBody>
      </p:sp>
    </p:spTree>
    <p:extLst>
      <p:ext uri="{BB962C8B-B14F-4D97-AF65-F5344CB8AC3E}">
        <p14:creationId xmlns:p14="http://schemas.microsoft.com/office/powerpoint/2010/main" val="1015871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a:t>
            </a:r>
            <a:r>
              <a:rPr lang="en-US" dirty="0" err="1"/>
              <a:t>Keybank</a:t>
            </a:r>
            <a:endParaRPr lang="en-US"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99712" y="3691091"/>
            <a:ext cx="9604375" cy="2561166"/>
          </a:xfr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95718" y="4378482"/>
            <a:ext cx="371929" cy="167787"/>
          </a:xfrm>
          <a:prstGeom prst="rect">
            <a:avLst/>
          </a:prstGeom>
        </p:spPr>
      </p:pic>
      <p:sp>
        <p:nvSpPr>
          <p:cNvPr id="8" name="TextBox 7"/>
          <p:cNvSpPr txBox="1"/>
          <p:nvPr/>
        </p:nvSpPr>
        <p:spPr>
          <a:xfrm>
            <a:off x="282102" y="1232664"/>
            <a:ext cx="3665434" cy="4801314"/>
          </a:xfrm>
          <a:prstGeom prst="rect">
            <a:avLst/>
          </a:prstGeom>
          <a:noFill/>
        </p:spPr>
        <p:txBody>
          <a:bodyPr wrap="square" rtlCol="0">
            <a:spAutoFit/>
          </a:bodyPr>
          <a:lstStyle/>
          <a:p>
            <a:pPr marL="285750" indent="-285750">
              <a:buFont typeface="Arial" charset="0"/>
              <a:buChar char="•"/>
            </a:pPr>
            <a:r>
              <a:rPr lang="en-US" dirty="0"/>
              <a:t>One of the </a:t>
            </a:r>
            <a:r>
              <a:rPr lang="en-US" b="1" dirty="0"/>
              <a:t>Top 25 </a:t>
            </a:r>
            <a:r>
              <a:rPr lang="en-US" dirty="0"/>
              <a:t>largest banks in US</a:t>
            </a:r>
          </a:p>
          <a:p>
            <a:pPr marL="285750" indent="-285750">
              <a:buFont typeface="Arial" charset="0"/>
              <a:buChar char="•"/>
            </a:pPr>
            <a:r>
              <a:rPr lang="en-US" dirty="0"/>
              <a:t>Headquartered in </a:t>
            </a:r>
            <a:r>
              <a:rPr lang="en-US" b="1" dirty="0"/>
              <a:t>Cleveland OH</a:t>
            </a:r>
          </a:p>
          <a:p>
            <a:pPr marL="285750" indent="-285750">
              <a:buFont typeface="Arial" charset="0"/>
              <a:buChar char="•"/>
            </a:pPr>
            <a:r>
              <a:rPr lang="en-US" dirty="0"/>
              <a:t>$136 Billion in Assets</a:t>
            </a:r>
          </a:p>
          <a:p>
            <a:pPr marL="285750" indent="-285750">
              <a:buFont typeface="Arial" charset="0"/>
              <a:buChar char="•"/>
            </a:pPr>
            <a:r>
              <a:rPr lang="en-US" dirty="0"/>
              <a:t>$5.8 Billion in Revenue</a:t>
            </a:r>
          </a:p>
          <a:p>
            <a:pPr marL="285750" indent="-285750">
              <a:buFont typeface="Arial" charset="0"/>
              <a:buChar char="•"/>
            </a:pPr>
            <a:r>
              <a:rPr lang="en-US" dirty="0"/>
              <a:t>20,000+ Employees</a:t>
            </a:r>
          </a:p>
          <a:p>
            <a:pPr marL="285750" indent="-285750">
              <a:buFont typeface="Arial" charset="0"/>
              <a:buChar char="•"/>
            </a:pPr>
            <a:r>
              <a:rPr lang="en-US" dirty="0"/>
              <a:t>2 Datacenters in US</a:t>
            </a:r>
          </a:p>
          <a:p>
            <a:pPr marL="285750" indent="-285750">
              <a:buFont typeface="Arial" charset="0"/>
              <a:buChar char="•"/>
            </a:pPr>
            <a:r>
              <a:rPr lang="en-US" dirty="0"/>
              <a:t>8 consecutive </a:t>
            </a:r>
            <a:r>
              <a:rPr lang="en-US" b="1" dirty="0"/>
              <a:t>Outstanding ratings for lending</a:t>
            </a:r>
            <a:r>
              <a:rPr lang="en-US" dirty="0"/>
              <a:t> under the Community Reinvestment Act</a:t>
            </a:r>
          </a:p>
          <a:p>
            <a:pPr marL="285750" indent="-285750">
              <a:buFont typeface="Arial" charset="0"/>
              <a:buChar char="•"/>
            </a:pPr>
            <a:r>
              <a:rPr lang="en-US" dirty="0"/>
              <a:t>4 times named a </a:t>
            </a:r>
            <a:r>
              <a:rPr lang="en-US" b="1" dirty="0"/>
              <a:t>Best Place to Work for LGBT Equality </a:t>
            </a:r>
            <a:r>
              <a:rPr lang="en-US" dirty="0"/>
              <a:t>by the HRC</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13737" y="336955"/>
            <a:ext cx="4270372" cy="1371983"/>
          </a:xfrm>
          <a:prstGeom prst="rect">
            <a:avLst/>
          </a:prstGeom>
          <a:ln>
            <a:solidFill>
              <a:schemeClr val="tx1"/>
            </a:solidFill>
          </a:ln>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29625" y="1824719"/>
            <a:ext cx="4254484" cy="3291059"/>
          </a:xfrm>
          <a:prstGeom prst="rect">
            <a:avLst/>
          </a:prstGeom>
          <a:ln>
            <a:solidFill>
              <a:schemeClr val="tx1"/>
            </a:solidFill>
          </a:ln>
        </p:spPr>
      </p:pic>
      <p:sp>
        <p:nvSpPr>
          <p:cNvPr id="11" name="Rectangle 10"/>
          <p:cNvSpPr/>
          <p:nvPr/>
        </p:nvSpPr>
        <p:spPr>
          <a:xfrm>
            <a:off x="8989621" y="1920659"/>
            <a:ext cx="213756" cy="216900"/>
          </a:xfrm>
          <a:prstGeom prst="rect">
            <a:avLst/>
          </a:prstGeom>
          <a:solidFill>
            <a:srgbClr val="DC1F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989621" y="2233499"/>
            <a:ext cx="213756" cy="216900"/>
          </a:xfrm>
          <a:prstGeom prst="rect">
            <a:avLst/>
          </a:prstGeom>
          <a:solidFill>
            <a:srgbClr val="C1C1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179629" y="1849409"/>
            <a:ext cx="2706190" cy="369332"/>
          </a:xfrm>
          <a:prstGeom prst="rect">
            <a:avLst/>
          </a:prstGeom>
          <a:noFill/>
        </p:spPr>
        <p:txBody>
          <a:bodyPr wrap="none" rtlCol="0">
            <a:spAutoFit/>
          </a:bodyPr>
          <a:lstStyle/>
          <a:p>
            <a:r>
              <a:rPr lang="en-US" dirty="0"/>
              <a:t>Retail &amp; Corporate Offices</a:t>
            </a:r>
          </a:p>
        </p:txBody>
      </p:sp>
      <p:sp>
        <p:nvSpPr>
          <p:cNvPr id="14" name="TextBox 13"/>
          <p:cNvSpPr txBox="1"/>
          <p:nvPr/>
        </p:nvSpPr>
        <p:spPr>
          <a:xfrm>
            <a:off x="9177654" y="2144309"/>
            <a:ext cx="2512739" cy="369332"/>
          </a:xfrm>
          <a:prstGeom prst="rect">
            <a:avLst/>
          </a:prstGeom>
          <a:noFill/>
        </p:spPr>
        <p:txBody>
          <a:bodyPr wrap="none" rtlCol="0">
            <a:spAutoFit/>
          </a:bodyPr>
          <a:lstStyle/>
          <a:p>
            <a:r>
              <a:rPr lang="en-US" dirty="0" err="1"/>
              <a:t>Addtl</a:t>
            </a:r>
            <a:r>
              <a:rPr lang="en-US" dirty="0"/>
              <a:t>. Corporate Offices</a:t>
            </a:r>
          </a:p>
        </p:txBody>
      </p:sp>
      <p:sp>
        <p:nvSpPr>
          <p:cNvPr id="15" name="TextBox 14"/>
          <p:cNvSpPr txBox="1"/>
          <p:nvPr/>
        </p:nvSpPr>
        <p:spPr>
          <a:xfrm>
            <a:off x="4156601" y="1232664"/>
            <a:ext cx="3503883" cy="4247317"/>
          </a:xfrm>
          <a:prstGeom prst="rect">
            <a:avLst/>
          </a:prstGeom>
          <a:noFill/>
        </p:spPr>
        <p:txBody>
          <a:bodyPr wrap="square" rtlCol="0">
            <a:spAutoFit/>
          </a:bodyPr>
          <a:lstStyle/>
          <a:p>
            <a:r>
              <a:rPr lang="en-US" b="1" dirty="0"/>
              <a:t>Corporate Bank Business Units</a:t>
            </a:r>
          </a:p>
          <a:p>
            <a:pPr marL="285750" indent="-285750">
              <a:buFont typeface="Arial" charset="0"/>
              <a:buChar char="•"/>
            </a:pPr>
            <a:r>
              <a:rPr lang="en-US" dirty="0"/>
              <a:t>Real Estate Capital</a:t>
            </a:r>
          </a:p>
          <a:p>
            <a:pPr marL="285750" indent="-285750">
              <a:buFont typeface="Arial" charset="0"/>
              <a:buChar char="•"/>
            </a:pPr>
            <a:r>
              <a:rPr lang="en-US" dirty="0"/>
              <a:t>Treasury Management</a:t>
            </a:r>
          </a:p>
          <a:p>
            <a:pPr marL="285750" indent="-285750">
              <a:buFont typeface="Arial" charset="0"/>
              <a:buChar char="•"/>
            </a:pPr>
            <a:r>
              <a:rPr lang="en-US" dirty="0"/>
              <a:t>Derivatives/Foreign Exchange</a:t>
            </a:r>
          </a:p>
          <a:p>
            <a:pPr marL="285750" indent="-285750">
              <a:buFont typeface="Arial" charset="0"/>
              <a:buChar char="•"/>
            </a:pPr>
            <a:r>
              <a:rPr lang="en-US" dirty="0"/>
              <a:t>Investment Banking</a:t>
            </a:r>
          </a:p>
          <a:p>
            <a:pPr marL="285750" indent="-285750">
              <a:buFont typeface="Arial" charset="0"/>
              <a:buChar char="•"/>
            </a:pPr>
            <a:r>
              <a:rPr lang="en-US" dirty="0"/>
              <a:t>Equipment Finance</a:t>
            </a:r>
          </a:p>
          <a:p>
            <a:pPr marL="285750" indent="-285750">
              <a:buFont typeface="Arial" charset="0"/>
              <a:buChar char="•"/>
            </a:pPr>
            <a:r>
              <a:rPr lang="en-US" dirty="0"/>
              <a:t>Institutional Asset Services</a:t>
            </a:r>
          </a:p>
          <a:p>
            <a:pPr marL="285750" indent="-285750">
              <a:buFont typeface="Arial" charset="0"/>
              <a:buChar char="•"/>
            </a:pPr>
            <a:r>
              <a:rPr lang="en-US" dirty="0"/>
              <a:t>Broker Dealer</a:t>
            </a:r>
          </a:p>
          <a:p>
            <a:pPr marL="285750" indent="-285750">
              <a:buFont typeface="Arial" charset="0"/>
              <a:buChar char="•"/>
            </a:pPr>
            <a:r>
              <a:rPr lang="en-US" dirty="0"/>
              <a:t>Pacific Crest Research</a:t>
            </a:r>
          </a:p>
          <a:p>
            <a:pPr marL="742950" lvl="1"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424184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Admitting you have a problem</a:t>
            </a:r>
          </a:p>
        </p:txBody>
      </p:sp>
      <p:sp>
        <p:nvSpPr>
          <p:cNvPr id="4" name="Content Placeholder 2"/>
          <p:cNvSpPr txBox="1">
            <a:spLocks/>
          </p:cNvSpPr>
          <p:nvPr/>
        </p:nvSpPr>
        <p:spPr>
          <a:xfrm>
            <a:off x="6910086" y="1188720"/>
            <a:ext cx="5048575" cy="503834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Complexity Grew Over Time thru Acquisition</a:t>
            </a:r>
          </a:p>
          <a:p>
            <a:r>
              <a:rPr lang="en-US" dirty="0"/>
              <a:t>Significant Outages with Poor Mean-Time-To-Resolution (MTTR)</a:t>
            </a:r>
          </a:p>
          <a:p>
            <a:r>
              <a:rPr lang="en-US" dirty="0"/>
              <a:t>Component Failover was Misunderstood</a:t>
            </a:r>
          </a:p>
          <a:p>
            <a:r>
              <a:rPr lang="en-US" dirty="0"/>
              <a:t>Traditional </a:t>
            </a:r>
            <a:r>
              <a:rPr lang="en-US" dirty="0" err="1"/>
              <a:t>Silo’d</a:t>
            </a:r>
            <a:r>
              <a:rPr lang="en-US" dirty="0"/>
              <a:t> IT Organization Drove a Lack of Communication, </a:t>
            </a:r>
            <a:r>
              <a:rPr lang="en-US" b="1" dirty="0"/>
              <a:t>Finger Pointing</a:t>
            </a:r>
            <a:r>
              <a:rPr lang="en-US" dirty="0"/>
              <a:t>, and Deficiency in Re-Usability</a:t>
            </a:r>
          </a:p>
          <a:p>
            <a:r>
              <a:rPr lang="en-US" dirty="0"/>
              <a:t>Quarterly Release Cycles</a:t>
            </a:r>
          </a:p>
          <a:p>
            <a:r>
              <a:rPr lang="en-US" dirty="0"/>
              <a:t>Manual Testing</a:t>
            </a:r>
          </a:p>
          <a:p>
            <a:r>
              <a:rPr lang="en-US" dirty="0"/>
              <a:t>Arduous ITIL Processes</a:t>
            </a:r>
          </a:p>
          <a:p>
            <a:endParaRPr lang="en-US" dirty="0"/>
          </a:p>
          <a:p>
            <a:endParaRPr lang="en-US" dirty="0"/>
          </a:p>
          <a:p>
            <a:endParaRPr lang="en-US" dirty="0"/>
          </a:p>
          <a:p>
            <a:endParaRPr lang="en-US" dirty="0"/>
          </a:p>
        </p:txBody>
      </p:sp>
      <p:pic>
        <p:nvPicPr>
          <p:cNvPr id="6" name="Picture 5"/>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3577" y="1551008"/>
            <a:ext cx="6371620" cy="3404378"/>
          </a:xfrm>
          <a:prstGeom prst="rect">
            <a:avLst/>
          </a:prstGeom>
        </p:spPr>
      </p:pic>
    </p:spTree>
    <p:extLst>
      <p:ext uri="{BB962C8B-B14F-4D97-AF65-F5344CB8AC3E}">
        <p14:creationId xmlns:p14="http://schemas.microsoft.com/office/powerpoint/2010/main" val="945957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direction</a:t>
            </a:r>
          </a:p>
        </p:txBody>
      </p:sp>
      <p:sp>
        <p:nvSpPr>
          <p:cNvPr id="3" name="Content Placeholder 2"/>
          <p:cNvSpPr>
            <a:spLocks noGrp="1"/>
          </p:cNvSpPr>
          <p:nvPr>
            <p:ph idx="1"/>
          </p:nvPr>
        </p:nvSpPr>
        <p:spPr>
          <a:xfrm>
            <a:off x="263717" y="1487469"/>
            <a:ext cx="5130085" cy="3978876"/>
          </a:xfrm>
        </p:spPr>
        <p:txBody>
          <a:bodyPr/>
          <a:lstStyle/>
          <a:p>
            <a:r>
              <a:rPr lang="en-US" dirty="0"/>
              <a:t>IT Senior Leadership Wanted to Understand the Complexity of our Solutions</a:t>
            </a:r>
          </a:p>
          <a:p>
            <a:r>
              <a:rPr lang="en-US" dirty="0"/>
              <a:t>Senior Technical Action Review Team (START)</a:t>
            </a:r>
          </a:p>
          <a:p>
            <a:r>
              <a:rPr lang="en-US" dirty="0"/>
              <a:t>Resources were Taken Out of Their Day   Jobs To Deliver a Comprehensive Understanding of the End-To-End Technical    Environment and Identify Root Causes For Critical Application Outages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5232546" y="1270460"/>
            <a:ext cx="6791553" cy="4412895"/>
          </a:xfrm>
          <a:prstGeom prst="rect">
            <a:avLst/>
          </a:prstGeom>
        </p:spPr>
      </p:pic>
    </p:spTree>
    <p:extLst>
      <p:ext uri="{BB962C8B-B14F-4D97-AF65-F5344CB8AC3E}">
        <p14:creationId xmlns:p14="http://schemas.microsoft.com/office/powerpoint/2010/main" val="689924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Process defined</a:t>
            </a:r>
          </a:p>
        </p:txBody>
      </p:sp>
      <p:pic>
        <p:nvPicPr>
          <p:cNvPr id="4" name="Picture 3"/>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t="26288" b="507"/>
          <a:stretch/>
        </p:blipFill>
        <p:spPr>
          <a:xfrm>
            <a:off x="4452937" y="2683930"/>
            <a:ext cx="7426643" cy="3275678"/>
          </a:xfrm>
          <a:prstGeom prst="rect">
            <a:avLst/>
          </a:prstGeom>
          <a:ln>
            <a:noFill/>
          </a:ln>
        </p:spPr>
      </p:pic>
      <p:sp>
        <p:nvSpPr>
          <p:cNvPr id="5" name="Oval 4"/>
          <p:cNvSpPr/>
          <p:nvPr/>
        </p:nvSpPr>
        <p:spPr>
          <a:xfrm>
            <a:off x="685800" y="1984481"/>
            <a:ext cx="304800" cy="302479"/>
          </a:xfrm>
          <a:prstGeom prst="ellipse">
            <a:avLst/>
          </a:prstGeom>
          <a:solidFill>
            <a:srgbClr val="FFFF99"/>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latin typeface="Garamond" panose="02020404030301010803" pitchFamily="18" charset="0"/>
                <a:ea typeface="Verdana" panose="020B0604030504040204" pitchFamily="34" charset="0"/>
                <a:cs typeface="Verdana" panose="020B0604030504040204" pitchFamily="34" charset="0"/>
              </a:rPr>
              <a:t>1</a:t>
            </a:r>
          </a:p>
        </p:txBody>
      </p:sp>
      <p:sp>
        <p:nvSpPr>
          <p:cNvPr id="6" name="Oval 5"/>
          <p:cNvSpPr/>
          <p:nvPr/>
        </p:nvSpPr>
        <p:spPr>
          <a:xfrm>
            <a:off x="5745480" y="2006235"/>
            <a:ext cx="304800" cy="302479"/>
          </a:xfrm>
          <a:prstGeom prst="ellipse">
            <a:avLst/>
          </a:prstGeom>
          <a:solidFill>
            <a:srgbClr val="FFFF99"/>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latin typeface="Garamond" panose="02020404030301010803" pitchFamily="18" charset="0"/>
                <a:ea typeface="Verdana" panose="020B0604030504040204" pitchFamily="34" charset="0"/>
                <a:cs typeface="Verdana" panose="020B0604030504040204" pitchFamily="34" charset="0"/>
              </a:rPr>
              <a:t>2</a:t>
            </a:r>
          </a:p>
        </p:txBody>
      </p:sp>
      <p:sp>
        <p:nvSpPr>
          <p:cNvPr id="7" name="Bent-Up Arrow 6"/>
          <p:cNvSpPr/>
          <p:nvPr/>
        </p:nvSpPr>
        <p:spPr>
          <a:xfrm rot="10800000">
            <a:off x="4358639" y="1358553"/>
            <a:ext cx="403860" cy="403860"/>
          </a:xfrm>
          <a:prstGeom prst="ben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TextBox 7"/>
          <p:cNvSpPr txBox="1"/>
          <p:nvPr/>
        </p:nvSpPr>
        <p:spPr>
          <a:xfrm>
            <a:off x="4762500" y="1191151"/>
            <a:ext cx="20574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b="1" dirty="0">
                <a:latin typeface="Garamond" panose="02020404030301010803" pitchFamily="18" charset="0"/>
              </a:rPr>
              <a:t>For Each Channel</a:t>
            </a:r>
          </a:p>
        </p:txBody>
      </p:sp>
      <p:sp>
        <p:nvSpPr>
          <p:cNvPr id="9" name="Rectangle 8"/>
          <p:cNvSpPr/>
          <p:nvPr/>
        </p:nvSpPr>
        <p:spPr>
          <a:xfrm>
            <a:off x="297179" y="1762415"/>
            <a:ext cx="11732895" cy="4395506"/>
          </a:xfrm>
          <a:prstGeom prst="rect">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82040" y="1893223"/>
            <a:ext cx="4512946" cy="646331"/>
          </a:xfrm>
          <a:prstGeom prst="rect">
            <a:avLst/>
          </a:prstGeom>
          <a:noFill/>
        </p:spPr>
        <p:txBody>
          <a:bodyPr wrap="square" rtlCol="0">
            <a:spAutoFit/>
          </a:bodyPr>
          <a:lstStyle/>
          <a:p>
            <a:r>
              <a:rPr lang="en-US" dirty="0"/>
              <a:t>Consolidate/Refresh Server, Network, and Solution Diagrams to a </a:t>
            </a:r>
            <a:r>
              <a:rPr lang="en-US" b="1" dirty="0"/>
              <a:t>Channel Blueprint</a:t>
            </a:r>
            <a:r>
              <a:rPr lang="en-US" dirty="0"/>
              <a:t>.</a:t>
            </a:r>
          </a:p>
        </p:txBody>
      </p:sp>
      <p:pic>
        <p:nvPicPr>
          <p:cNvPr id="11" name="Picture 2" descr="https://www.awesomestories.com/images/user/70c268c6ab2d4cd02efb25977b9de7f3.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67902" y="3708714"/>
            <a:ext cx="1894597" cy="12726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136322" y="1895689"/>
            <a:ext cx="5179377" cy="369332"/>
          </a:xfrm>
          <a:prstGeom prst="rect">
            <a:avLst/>
          </a:prstGeom>
          <a:noFill/>
        </p:spPr>
        <p:txBody>
          <a:bodyPr wrap="square" rtlCol="0">
            <a:spAutoFit/>
          </a:bodyPr>
          <a:lstStyle/>
          <a:p>
            <a:r>
              <a:rPr lang="en-US" dirty="0"/>
              <a:t>Review the </a:t>
            </a:r>
            <a:r>
              <a:rPr lang="en-US" b="1" dirty="0"/>
              <a:t>Playbook</a:t>
            </a:r>
            <a:r>
              <a:rPr lang="en-US" dirty="0"/>
              <a:t> for each Point of Failure</a:t>
            </a:r>
          </a:p>
        </p:txBody>
      </p:sp>
      <p:pic>
        <p:nvPicPr>
          <p:cNvPr id="13" name="Picture 12"/>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17550" y="3096367"/>
            <a:ext cx="899160" cy="759723"/>
          </a:xfrm>
          <a:prstGeom prst="rect">
            <a:avLst/>
          </a:prstGeom>
          <a:solidFill>
            <a:schemeClr val="bg1"/>
          </a:solidFill>
        </p:spPr>
      </p:pic>
      <p:pic>
        <p:nvPicPr>
          <p:cNvPr id="14" name="Picture 13"/>
          <p:cNvPicPr>
            <a:picLocks noChangeAspect="1"/>
          </p:cNvPicPr>
          <p:nvPr/>
        </p:nvPicPr>
        <p:blipFill>
          <a:blip r:embed="rId5" cstate="email">
            <a:duotone>
              <a:prstClr val="black"/>
              <a:srgbClr val="D9C3A5">
                <a:tint val="50000"/>
                <a:satMod val="180000"/>
              </a:srgbClr>
            </a:duotone>
            <a:alphaModFix/>
            <a:extLst>
              <a:ext uri="{28A0092B-C50C-407E-A947-70E740481C1C}">
                <a14:useLocalDpi xmlns:a14="http://schemas.microsoft.com/office/drawing/2010/main"/>
              </a:ext>
            </a:extLst>
          </a:blip>
          <a:stretch>
            <a:fillRect/>
          </a:stretch>
        </p:blipFill>
        <p:spPr>
          <a:xfrm>
            <a:off x="767201" y="3923623"/>
            <a:ext cx="1143000" cy="695048"/>
          </a:xfrm>
          <a:prstGeom prst="rect">
            <a:avLst/>
          </a:prstGeom>
          <a:solidFill>
            <a:schemeClr val="bg1"/>
          </a:solidFill>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7235" y="4820602"/>
            <a:ext cx="1238467" cy="941195"/>
          </a:xfrm>
          <a:prstGeom prst="rect">
            <a:avLst/>
          </a:prstGeom>
        </p:spPr>
      </p:pic>
      <p:sp>
        <p:nvSpPr>
          <p:cNvPr id="16" name="Right Arrow 15"/>
          <p:cNvSpPr/>
          <p:nvPr/>
        </p:nvSpPr>
        <p:spPr>
          <a:xfrm rot="2204962">
            <a:off x="2075745" y="3620178"/>
            <a:ext cx="686927" cy="232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9474418">
            <a:off x="2075743" y="4752256"/>
            <a:ext cx="686927" cy="232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2071951" y="4178671"/>
            <a:ext cx="686927" cy="232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097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process cont.</a:t>
            </a:r>
          </a:p>
        </p:txBody>
      </p:sp>
      <p:pic>
        <p:nvPicPr>
          <p:cNvPr id="34" name="Picture 33"/>
          <p:cNvPicPr>
            <a:picLocks noChangeAspect="1"/>
          </p:cNvPicPr>
          <p:nvPr/>
        </p:nvPicPr>
        <p:blipFill>
          <a:blip r:embed="rId2">
            <a:clrChange>
              <a:clrFrom>
                <a:srgbClr val="FFFFFF"/>
              </a:clrFrom>
              <a:clrTo>
                <a:srgbClr val="FFFFFF">
                  <a:alpha val="0"/>
                </a:srgbClr>
              </a:clrTo>
            </a:clrChange>
          </a:blip>
          <a:stretch>
            <a:fillRect/>
          </a:stretch>
        </p:blipFill>
        <p:spPr>
          <a:xfrm>
            <a:off x="577397" y="3012494"/>
            <a:ext cx="4825183" cy="2534235"/>
          </a:xfrm>
          <a:prstGeom prst="rect">
            <a:avLst/>
          </a:prstGeom>
          <a:ln>
            <a:noFill/>
          </a:ln>
        </p:spPr>
      </p:pic>
      <p:sp>
        <p:nvSpPr>
          <p:cNvPr id="35" name="Oval 34"/>
          <p:cNvSpPr/>
          <p:nvPr/>
        </p:nvSpPr>
        <p:spPr>
          <a:xfrm>
            <a:off x="685800" y="1970191"/>
            <a:ext cx="304800" cy="302479"/>
          </a:xfrm>
          <a:prstGeom prst="ellipse">
            <a:avLst/>
          </a:prstGeom>
          <a:solidFill>
            <a:srgbClr val="FFFF99"/>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latin typeface="Garamond" panose="02020404030301010803" pitchFamily="18" charset="0"/>
                <a:ea typeface="Verdana" panose="020B0604030504040204" pitchFamily="34" charset="0"/>
                <a:cs typeface="Verdana" panose="020B0604030504040204" pitchFamily="34" charset="0"/>
              </a:rPr>
              <a:t>3</a:t>
            </a:r>
          </a:p>
        </p:txBody>
      </p:sp>
      <p:sp>
        <p:nvSpPr>
          <p:cNvPr id="36" name="Oval 35"/>
          <p:cNvSpPr/>
          <p:nvPr/>
        </p:nvSpPr>
        <p:spPr>
          <a:xfrm>
            <a:off x="5745480" y="1991945"/>
            <a:ext cx="304800" cy="302479"/>
          </a:xfrm>
          <a:prstGeom prst="ellipse">
            <a:avLst/>
          </a:prstGeom>
          <a:solidFill>
            <a:srgbClr val="FFFF99"/>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50000"/>
                    <a:lumOff val="50000"/>
                  </a:schemeClr>
                </a:solidFill>
                <a:latin typeface="Garamond" panose="02020404030301010803" pitchFamily="18" charset="0"/>
                <a:ea typeface="Verdana" panose="020B0604030504040204" pitchFamily="34" charset="0"/>
                <a:cs typeface="Verdana" panose="020B0604030504040204" pitchFamily="34" charset="0"/>
              </a:rPr>
              <a:t>4</a:t>
            </a:r>
          </a:p>
        </p:txBody>
      </p:sp>
      <p:sp>
        <p:nvSpPr>
          <p:cNvPr id="37" name="Bent-Up Arrow 36"/>
          <p:cNvSpPr/>
          <p:nvPr/>
        </p:nvSpPr>
        <p:spPr>
          <a:xfrm rot="10800000">
            <a:off x="4358639" y="1344263"/>
            <a:ext cx="403860" cy="403860"/>
          </a:xfrm>
          <a:prstGeom prst="ben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8" name="TextBox 37"/>
          <p:cNvSpPr txBox="1"/>
          <p:nvPr/>
        </p:nvSpPr>
        <p:spPr>
          <a:xfrm>
            <a:off x="4762500" y="1176861"/>
            <a:ext cx="20574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b="1" dirty="0">
                <a:latin typeface="Garamond" panose="02020404030301010803" pitchFamily="18" charset="0"/>
              </a:rPr>
              <a:t>For Each Channel</a:t>
            </a:r>
          </a:p>
        </p:txBody>
      </p:sp>
      <p:sp>
        <p:nvSpPr>
          <p:cNvPr id="39" name="Rectangle 38"/>
          <p:cNvSpPr/>
          <p:nvPr/>
        </p:nvSpPr>
        <p:spPr>
          <a:xfrm>
            <a:off x="297180" y="1748125"/>
            <a:ext cx="11582400" cy="4266914"/>
          </a:xfrm>
          <a:prstGeom prst="rect">
            <a:avLst/>
          </a:prstGeom>
          <a:noFill/>
          <a:ln w="952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1082040" y="1878933"/>
            <a:ext cx="4183380" cy="646331"/>
          </a:xfrm>
          <a:prstGeom prst="rect">
            <a:avLst/>
          </a:prstGeom>
          <a:noFill/>
        </p:spPr>
        <p:txBody>
          <a:bodyPr wrap="square" rtlCol="0">
            <a:spAutoFit/>
          </a:bodyPr>
          <a:lstStyle/>
          <a:p>
            <a:r>
              <a:rPr lang="en-US" dirty="0"/>
              <a:t>Complete research and</a:t>
            </a:r>
            <a:r>
              <a:rPr lang="en-US" b="1" dirty="0"/>
              <a:t> construct Hypotheses</a:t>
            </a:r>
          </a:p>
        </p:txBody>
      </p:sp>
      <p:sp>
        <p:nvSpPr>
          <p:cNvPr id="41" name="TextBox 40"/>
          <p:cNvSpPr txBox="1"/>
          <p:nvPr/>
        </p:nvSpPr>
        <p:spPr>
          <a:xfrm>
            <a:off x="6136323" y="1881399"/>
            <a:ext cx="4829174" cy="923330"/>
          </a:xfrm>
          <a:prstGeom prst="rect">
            <a:avLst/>
          </a:prstGeom>
          <a:noFill/>
        </p:spPr>
        <p:txBody>
          <a:bodyPr wrap="square" rtlCol="0">
            <a:spAutoFit/>
          </a:bodyPr>
          <a:lstStyle/>
          <a:p>
            <a:r>
              <a:rPr lang="en-US" dirty="0"/>
              <a:t>Review and test specific situations, document conclusions and </a:t>
            </a:r>
            <a:r>
              <a:rPr lang="en-US" b="1" dirty="0"/>
              <a:t>Communicate</a:t>
            </a:r>
            <a:r>
              <a:rPr lang="en-US" dirty="0"/>
              <a:t> results / recommended changes</a:t>
            </a:r>
          </a:p>
        </p:txBody>
      </p:sp>
      <p:pic>
        <p:nvPicPr>
          <p:cNvPr id="42" name="Picture 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29300" y="3077685"/>
            <a:ext cx="5136197" cy="2793224"/>
          </a:xfrm>
          <a:prstGeom prst="rect">
            <a:avLst/>
          </a:prstGeom>
          <a:ln>
            <a:solidFill>
              <a:schemeClr val="tx1">
                <a:lumMod val="65000"/>
                <a:lumOff val="35000"/>
              </a:schemeClr>
            </a:solidFill>
          </a:ln>
        </p:spPr>
      </p:pic>
    </p:spTree>
    <p:extLst>
      <p:ext uri="{BB962C8B-B14F-4D97-AF65-F5344CB8AC3E}">
        <p14:creationId xmlns:p14="http://schemas.microsoft.com/office/powerpoint/2010/main" val="23938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outcome</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0264" y="1471613"/>
            <a:ext cx="6143005" cy="4442106"/>
          </a:xfrm>
          <a:prstGeom prst="rect">
            <a:avLst/>
          </a:prstGeom>
          <a:ln>
            <a:solidFill>
              <a:schemeClr val="tx1">
                <a:lumMod val="65000"/>
                <a:lumOff val="35000"/>
              </a:schemeClr>
            </a:solidFill>
          </a:ln>
        </p:spPr>
      </p:pic>
      <p:sp>
        <p:nvSpPr>
          <p:cNvPr id="6" name="TextBox 5"/>
          <p:cNvSpPr txBox="1"/>
          <p:nvPr/>
        </p:nvSpPr>
        <p:spPr>
          <a:xfrm>
            <a:off x="585787" y="1512514"/>
            <a:ext cx="5164477" cy="4708981"/>
          </a:xfrm>
          <a:prstGeom prst="rect">
            <a:avLst/>
          </a:prstGeom>
          <a:noFill/>
        </p:spPr>
        <p:txBody>
          <a:bodyPr wrap="square" rtlCol="0">
            <a:spAutoFit/>
          </a:bodyPr>
          <a:lstStyle/>
          <a:p>
            <a:pPr algn="ctr"/>
            <a:r>
              <a:rPr lang="en-US" sz="2000" b="1" dirty="0"/>
              <a:t>Findings</a:t>
            </a:r>
          </a:p>
          <a:p>
            <a:pPr marL="342900" indent="-342900">
              <a:buFont typeface="Arial" charset="0"/>
              <a:buChar char="•"/>
            </a:pPr>
            <a:r>
              <a:rPr lang="en-US" sz="2000" dirty="0"/>
              <a:t>Complexity (190 Network Hops on Login)</a:t>
            </a:r>
          </a:p>
          <a:p>
            <a:pPr marL="342900" indent="-342900">
              <a:buFont typeface="Arial" charset="0"/>
              <a:buChar char="•"/>
            </a:pPr>
            <a:r>
              <a:rPr lang="en-US" sz="2000" dirty="0"/>
              <a:t>Lack of Standard Configurations</a:t>
            </a:r>
          </a:p>
          <a:p>
            <a:pPr marL="342900" indent="-342900">
              <a:buFont typeface="Arial" charset="0"/>
              <a:buChar char="•"/>
            </a:pPr>
            <a:r>
              <a:rPr lang="en-US" sz="2000" dirty="0"/>
              <a:t>Lack of Automation</a:t>
            </a:r>
          </a:p>
          <a:p>
            <a:pPr marL="342900" indent="-342900">
              <a:buFont typeface="Arial" charset="0"/>
              <a:buChar char="•"/>
            </a:pPr>
            <a:r>
              <a:rPr lang="en-US" sz="2000" dirty="0" err="1"/>
              <a:t>Silo’d</a:t>
            </a:r>
            <a:r>
              <a:rPr lang="en-US" sz="2000" dirty="0"/>
              <a:t> Approach to Reliability Responsibilities</a:t>
            </a:r>
          </a:p>
          <a:p>
            <a:pPr marL="342900" indent="-342900">
              <a:buFont typeface="Arial" charset="0"/>
              <a:buChar char="•"/>
            </a:pPr>
            <a:r>
              <a:rPr lang="en-US" sz="2000" dirty="0"/>
              <a:t>Exponential Growth of the Environment created Large Amounts of Technical Debt</a:t>
            </a:r>
          </a:p>
          <a:p>
            <a:pPr marL="342900" indent="-342900">
              <a:buFont typeface="Arial" charset="0"/>
              <a:buChar char="•"/>
            </a:pPr>
            <a:endParaRPr lang="en-US" sz="2000" dirty="0"/>
          </a:p>
          <a:p>
            <a:pPr algn="ctr"/>
            <a:r>
              <a:rPr lang="en-US" sz="2000" b="1" dirty="0"/>
              <a:t>Recommendations</a:t>
            </a:r>
          </a:p>
          <a:p>
            <a:pPr marL="342900" indent="-342900">
              <a:buFont typeface="Arial" charset="0"/>
              <a:buChar char="•"/>
            </a:pPr>
            <a:r>
              <a:rPr lang="en-US" sz="2000" dirty="0"/>
              <a:t>Events/Alerting Modernization</a:t>
            </a:r>
          </a:p>
          <a:p>
            <a:pPr marL="342900" indent="-342900">
              <a:buFont typeface="Arial" charset="0"/>
              <a:buChar char="•"/>
            </a:pPr>
            <a:r>
              <a:rPr lang="en-US" sz="2000" dirty="0"/>
              <a:t>EOC Enhancements</a:t>
            </a:r>
          </a:p>
          <a:p>
            <a:pPr marL="342900" indent="-342900">
              <a:buFont typeface="Arial" charset="0"/>
              <a:buChar char="•"/>
            </a:pPr>
            <a:r>
              <a:rPr lang="en-US" sz="2000" dirty="0"/>
              <a:t>Network Re-Architecture</a:t>
            </a:r>
          </a:p>
          <a:p>
            <a:pPr marL="342900" indent="-342900">
              <a:buFont typeface="Arial" charset="0"/>
              <a:buChar char="•"/>
            </a:pPr>
            <a:r>
              <a:rPr lang="en-US" sz="2000" dirty="0"/>
              <a:t>Developed Reference Architectures</a:t>
            </a:r>
          </a:p>
          <a:p>
            <a:pPr marL="342900" indent="-342900">
              <a:buFont typeface="Arial" charset="0"/>
              <a:buChar char="•"/>
            </a:pPr>
            <a:r>
              <a:rPr lang="en-US" sz="2000" b="1" dirty="0"/>
              <a:t>*** DevOps ***</a:t>
            </a:r>
          </a:p>
          <a:p>
            <a:pPr marL="342900" indent="-342900">
              <a:buFont typeface="Arial" charset="0"/>
              <a:buChar char="•"/>
            </a:pPr>
            <a:endParaRPr lang="en-US" sz="2000" dirty="0"/>
          </a:p>
        </p:txBody>
      </p:sp>
    </p:spTree>
    <p:extLst>
      <p:ext uri="{BB962C8B-B14F-4D97-AF65-F5344CB8AC3E}">
        <p14:creationId xmlns:p14="http://schemas.microsoft.com/office/powerpoint/2010/main" val="3108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Elevator pitch</a:t>
            </a:r>
          </a:p>
        </p:txBody>
      </p:sp>
      <p:sp>
        <p:nvSpPr>
          <p:cNvPr id="13" name="Rectangle 12"/>
          <p:cNvSpPr/>
          <p:nvPr/>
        </p:nvSpPr>
        <p:spPr>
          <a:xfrm>
            <a:off x="10178464" y="1338184"/>
            <a:ext cx="1670346" cy="915418"/>
          </a:xfrm>
          <a:prstGeom prst="rect">
            <a:avLst/>
          </a:prstGeom>
          <a:gradFill rotWithShape="1">
            <a:gsLst>
              <a:gs pos="0">
                <a:srgbClr val="4F81BD"/>
              </a:gs>
              <a:gs pos="35000">
                <a:srgbClr val="1F497D">
                  <a:lumMod val="60000"/>
                  <a:lumOff val="40000"/>
                </a:srgbClr>
              </a:gs>
              <a:gs pos="100000">
                <a:srgbClr val="1F497D">
                  <a:lumMod val="40000"/>
                  <a:lumOff val="6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
                <a:cs typeface=""/>
              </a:rPr>
              <a:t>2.3 BN </a:t>
            </a:r>
            <a:r>
              <a:rPr kumimoji="0" lang="en-US" sz="1100" b="0" i="0" u="none" strike="noStrike" kern="0" cap="none" spc="0" normalizeH="0" baseline="0" noProof="0" dirty="0">
                <a:ln>
                  <a:noFill/>
                </a:ln>
                <a:solidFill>
                  <a:srgbClr val="4F81BD">
                    <a:lumMod val="50000"/>
                  </a:srgbClr>
                </a:solidFill>
                <a:effectLst/>
                <a:uLnTx/>
                <a:uFillTx/>
                <a:latin typeface="Calibri"/>
                <a:ea typeface=""/>
                <a:cs typeface=""/>
              </a:rPr>
              <a:t>is the growth opportunity expected for the </a:t>
            </a:r>
            <a:r>
              <a:rPr kumimoji="0" lang="en-US" sz="1100" b="0" i="0" u="none" strike="noStrike" kern="0" cap="none" spc="0" normalizeH="0" baseline="0" noProof="0" dirty="0" err="1">
                <a:ln>
                  <a:noFill/>
                </a:ln>
                <a:solidFill>
                  <a:srgbClr val="4F81BD">
                    <a:lumMod val="50000"/>
                  </a:srgbClr>
                </a:solidFill>
                <a:effectLst/>
                <a:uLnTx/>
                <a:uFillTx/>
                <a:latin typeface="Calibri"/>
                <a:ea typeface=""/>
                <a:cs typeface=""/>
              </a:rPr>
              <a:t>DevOps</a:t>
            </a:r>
            <a:r>
              <a:rPr kumimoji="0" lang="en-US" sz="1100" b="0" i="0" u="none" strike="noStrike" kern="0" cap="none" spc="0" normalizeH="0" baseline="0" noProof="0" dirty="0">
                <a:ln>
                  <a:noFill/>
                </a:ln>
                <a:solidFill>
                  <a:srgbClr val="4F81BD">
                    <a:lumMod val="50000"/>
                  </a:srgbClr>
                </a:solidFill>
                <a:effectLst/>
                <a:uLnTx/>
                <a:uFillTx/>
                <a:latin typeface="Calibri"/>
                <a:ea typeface=""/>
                <a:cs typeface=""/>
              </a:rPr>
              <a:t> toolsets by 2015</a:t>
            </a:r>
            <a:endParaRPr kumimoji="0" lang="en-US" sz="1100" b="0" i="0" u="none" strike="noStrike" kern="0" cap="none" spc="0" normalizeH="0" baseline="0" noProof="0" dirty="0">
              <a:ln>
                <a:noFill/>
              </a:ln>
              <a:solidFill>
                <a:prstClr val="black"/>
              </a:solidFill>
              <a:effectLst/>
              <a:uLnTx/>
              <a:uFillTx/>
              <a:latin typeface="Calibri"/>
              <a:ea typeface=""/>
              <a:cs typeface=""/>
            </a:endParaRPr>
          </a:p>
        </p:txBody>
      </p:sp>
      <p:sp>
        <p:nvSpPr>
          <p:cNvPr id="14" name="Rectangle 13"/>
          <p:cNvSpPr/>
          <p:nvPr/>
        </p:nvSpPr>
        <p:spPr>
          <a:xfrm>
            <a:off x="10178464" y="2468504"/>
            <a:ext cx="1670346" cy="915418"/>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
                <a:cs typeface=""/>
              </a:rPr>
              <a:t>88%</a:t>
            </a:r>
            <a:r>
              <a:rPr kumimoji="0" lang="en-US" sz="1100" b="0" i="0" u="none" strike="noStrike" kern="0" cap="none" spc="0" normalizeH="0" baseline="0" noProof="0" dirty="0">
                <a:ln>
                  <a:noFill/>
                </a:ln>
                <a:solidFill>
                  <a:prstClr val="white"/>
                </a:solidFill>
                <a:effectLst/>
                <a:uLnTx/>
                <a:uFillTx/>
                <a:latin typeface="Calibri"/>
                <a:ea typeface=""/>
                <a:cs typeface=""/>
              </a:rPr>
              <a:t> </a:t>
            </a:r>
            <a:r>
              <a:rPr kumimoji="0" lang="en-US" sz="1100" b="0" i="0" u="none" strike="noStrike" kern="0" cap="none" spc="0" normalizeH="0" baseline="0" noProof="0" dirty="0">
                <a:ln>
                  <a:noFill/>
                </a:ln>
                <a:solidFill>
                  <a:srgbClr val="385723"/>
                </a:solidFill>
                <a:effectLst/>
                <a:uLnTx/>
                <a:uFillTx/>
                <a:latin typeface="Calibri"/>
                <a:ea typeface=""/>
                <a:cs typeface=""/>
              </a:rPr>
              <a:t>of IT executives have already or planned to adopt </a:t>
            </a:r>
            <a:r>
              <a:rPr kumimoji="0" lang="en-US" sz="1100" b="0" i="0" u="none" strike="noStrike" kern="0" cap="none" spc="0" normalizeH="0" baseline="0" noProof="0" dirty="0" err="1">
                <a:ln>
                  <a:noFill/>
                </a:ln>
                <a:solidFill>
                  <a:srgbClr val="385723"/>
                </a:solidFill>
                <a:effectLst/>
                <a:uLnTx/>
                <a:uFillTx/>
                <a:latin typeface="Calibri"/>
                <a:ea typeface=""/>
                <a:cs typeface=""/>
              </a:rPr>
              <a:t>DevOps</a:t>
            </a:r>
            <a:endParaRPr kumimoji="0" lang="en-US" sz="1100" b="0" i="0" u="none" strike="noStrike" kern="0" cap="none" spc="0" normalizeH="0" baseline="0" noProof="0" dirty="0">
              <a:ln>
                <a:noFill/>
              </a:ln>
              <a:solidFill>
                <a:srgbClr val="385723"/>
              </a:solidFill>
              <a:effectLst/>
              <a:uLnTx/>
              <a:uFillTx/>
              <a:latin typeface="Calibri"/>
              <a:ea typeface=""/>
              <a:cs typeface=""/>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
              <a:cs typeface=""/>
            </a:endParaRPr>
          </a:p>
        </p:txBody>
      </p:sp>
      <p:sp>
        <p:nvSpPr>
          <p:cNvPr id="15" name="Rectangle 14"/>
          <p:cNvSpPr/>
          <p:nvPr/>
        </p:nvSpPr>
        <p:spPr>
          <a:xfrm>
            <a:off x="10174519" y="3598824"/>
            <a:ext cx="1670346" cy="915418"/>
          </a:xfrm>
          <a:prstGeom prst="rect">
            <a:avLst/>
          </a:prstGeom>
          <a:gradFill rotWithShape="1">
            <a:gsLst>
              <a:gs pos="0">
                <a:srgbClr val="BA57BC"/>
              </a:gs>
              <a:gs pos="100000">
                <a:srgbClr val="F998FF"/>
              </a:gs>
            </a:gsLst>
            <a:lin ang="16200000" scaled="0"/>
          </a:gradFill>
          <a:ln w="9525" cap="flat" cmpd="sng" algn="ctr">
            <a:solidFill>
              <a:srgbClr val="BA57BC"/>
            </a:solidFill>
            <a:prstDash val="solid"/>
          </a:ln>
          <a:effectLst>
            <a:outerShdw blurRad="40000" dist="23000" dir="5400000" rotWithShape="0">
              <a:srgbClr val="000000">
                <a:alpha val="35000"/>
              </a:srgb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
                <a:cs typeface=""/>
              </a:rPr>
              <a:t>12X</a:t>
            </a:r>
            <a:r>
              <a:rPr kumimoji="0" lang="en-US" sz="1100" b="0" i="0" u="none" strike="noStrike" kern="0" cap="none" spc="0" normalizeH="0" baseline="0" noProof="0" dirty="0">
                <a:ln>
                  <a:noFill/>
                </a:ln>
                <a:solidFill>
                  <a:prstClr val="white"/>
                </a:solidFill>
                <a:effectLst/>
                <a:uLnTx/>
                <a:uFillTx/>
                <a:latin typeface="Calibri"/>
                <a:ea typeface=""/>
                <a:cs typeface=""/>
              </a:rPr>
              <a:t> </a:t>
            </a:r>
            <a:r>
              <a:rPr kumimoji="0" lang="en-US" sz="1100" b="0" i="0" u="none" strike="noStrike" kern="0" cap="none" spc="0" normalizeH="0" baseline="0" noProof="0" dirty="0">
                <a:ln>
                  <a:noFill/>
                </a:ln>
                <a:solidFill>
                  <a:srgbClr val="F79646">
                    <a:lumMod val="50000"/>
                  </a:srgbClr>
                </a:solidFill>
                <a:effectLst/>
                <a:uLnTx/>
                <a:uFillTx/>
                <a:latin typeface="Calibri"/>
                <a:ea typeface=""/>
                <a:cs typeface=""/>
              </a:rPr>
              <a:t>the mean-time-to-recover and </a:t>
            </a:r>
            <a:r>
              <a:rPr kumimoji="0" lang="en-US" sz="1100" b="0" i="0" u="none" strike="noStrike" kern="0" cap="none" spc="0" normalizeH="0" baseline="0" noProof="0" dirty="0">
                <a:ln>
                  <a:noFill/>
                </a:ln>
                <a:solidFill>
                  <a:prstClr val="white"/>
                </a:solidFill>
                <a:effectLst/>
                <a:uLnTx/>
                <a:uFillTx/>
                <a:latin typeface="Calibri"/>
                <a:ea typeface=""/>
                <a:cs typeface=""/>
              </a:rPr>
              <a:t>2X</a:t>
            </a:r>
            <a:r>
              <a:rPr kumimoji="0" lang="en-US" sz="1100" b="0" i="0" u="none" strike="noStrike" kern="0" cap="none" spc="0" normalizeH="0" baseline="0" noProof="0" dirty="0">
                <a:ln>
                  <a:noFill/>
                </a:ln>
                <a:solidFill>
                  <a:srgbClr val="C0504D">
                    <a:lumMod val="50000"/>
                  </a:srgbClr>
                </a:solidFill>
                <a:effectLst/>
                <a:uLnTx/>
                <a:uFillTx/>
                <a:latin typeface="Calibri"/>
                <a:ea typeface=""/>
                <a:cs typeface=""/>
              </a:rPr>
              <a:t> </a:t>
            </a:r>
            <a:r>
              <a:rPr kumimoji="0" lang="en-US" sz="1100" b="0" i="0" u="none" strike="noStrike" kern="0" cap="none" spc="0" normalizeH="0" baseline="0" noProof="0" dirty="0">
                <a:ln>
                  <a:noFill/>
                </a:ln>
                <a:solidFill>
                  <a:srgbClr val="385723"/>
                </a:solidFill>
                <a:effectLst/>
                <a:uLnTx/>
                <a:uFillTx/>
                <a:latin typeface="Calibri"/>
                <a:ea typeface=""/>
                <a:cs typeface=""/>
              </a:rPr>
              <a:t>the change success rate with </a:t>
            </a:r>
            <a:r>
              <a:rPr kumimoji="0" lang="en-US" sz="1100" b="0" i="0" u="none" strike="noStrike" kern="0" cap="none" spc="0" normalizeH="0" baseline="0" noProof="0" dirty="0" err="1">
                <a:ln>
                  <a:noFill/>
                </a:ln>
                <a:solidFill>
                  <a:srgbClr val="385723"/>
                </a:solidFill>
                <a:effectLst/>
                <a:uLnTx/>
                <a:uFillTx/>
                <a:latin typeface="Calibri"/>
                <a:ea typeface=""/>
                <a:cs typeface=""/>
              </a:rPr>
              <a:t>DevOps</a:t>
            </a:r>
            <a:endParaRPr kumimoji="0" lang="en-US" sz="1100" b="0" i="0" u="none" strike="noStrike" kern="0" cap="none" spc="0" normalizeH="0" baseline="0" noProof="0" dirty="0">
              <a:ln>
                <a:noFill/>
              </a:ln>
              <a:solidFill>
                <a:srgbClr val="385723"/>
              </a:solidFill>
              <a:effectLst/>
              <a:uLnTx/>
              <a:uFillTx/>
              <a:latin typeface="Calibri"/>
              <a:ea typeface=""/>
              <a:cs typeface=""/>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
              <a:cs typeface=""/>
            </a:endParaRPr>
          </a:p>
        </p:txBody>
      </p:sp>
      <p:sp>
        <p:nvSpPr>
          <p:cNvPr id="16" name="Rectangle 15"/>
          <p:cNvSpPr/>
          <p:nvPr/>
        </p:nvSpPr>
        <p:spPr>
          <a:xfrm>
            <a:off x="10174519" y="4729145"/>
            <a:ext cx="1670346" cy="915418"/>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
                <a:cs typeface=""/>
              </a:rPr>
              <a:t>21%</a:t>
            </a:r>
            <a:r>
              <a:rPr kumimoji="0" lang="en-US" sz="1100" b="0" i="0" u="none" strike="noStrike" kern="0" cap="none" spc="0" normalizeH="0" baseline="0" noProof="0" dirty="0">
                <a:ln>
                  <a:noFill/>
                </a:ln>
                <a:solidFill>
                  <a:prstClr val="white"/>
                </a:solidFill>
                <a:effectLst/>
                <a:uLnTx/>
                <a:uFillTx/>
                <a:latin typeface="Calibri"/>
                <a:ea typeface=""/>
                <a:cs typeface=""/>
              </a:rPr>
              <a:t> </a:t>
            </a:r>
            <a:r>
              <a:rPr kumimoji="0" lang="en-US" sz="1100" b="0" i="0" u="none" strike="noStrike" kern="0" cap="none" spc="0" normalizeH="0" baseline="0" noProof="0" dirty="0">
                <a:ln>
                  <a:noFill/>
                </a:ln>
                <a:solidFill>
                  <a:srgbClr val="C0504D">
                    <a:lumMod val="50000"/>
                  </a:srgbClr>
                </a:solidFill>
                <a:effectLst/>
                <a:uLnTx/>
                <a:uFillTx/>
                <a:latin typeface="Calibri"/>
                <a:ea typeface=""/>
                <a:cs typeface=""/>
              </a:rPr>
              <a:t>less time putting out fires and </a:t>
            </a:r>
            <a:r>
              <a:rPr kumimoji="0" lang="en-US" sz="1100" b="0" i="0" u="none" strike="noStrike" kern="0" cap="none" spc="0" normalizeH="0" baseline="0" noProof="0" dirty="0">
                <a:ln>
                  <a:noFill/>
                </a:ln>
                <a:solidFill>
                  <a:prstClr val="white"/>
                </a:solidFill>
                <a:effectLst/>
                <a:uLnTx/>
                <a:uFillTx/>
                <a:latin typeface="Calibri"/>
                <a:ea typeface=""/>
                <a:cs typeface=""/>
              </a:rPr>
              <a:t>33%</a:t>
            </a:r>
            <a:r>
              <a:rPr kumimoji="0" lang="en-US" sz="1100" b="0" i="0" u="none" strike="noStrike" kern="0" cap="none" spc="0" normalizeH="0" baseline="0" noProof="0" dirty="0">
                <a:ln>
                  <a:noFill/>
                </a:ln>
                <a:solidFill>
                  <a:srgbClr val="C0504D">
                    <a:lumMod val="50000"/>
                  </a:srgbClr>
                </a:solidFill>
                <a:effectLst/>
                <a:uLnTx/>
                <a:uFillTx/>
                <a:latin typeface="Calibri"/>
                <a:ea typeface=""/>
                <a:cs typeface=""/>
              </a:rPr>
              <a:t> more time improving infrastructure compared to traditional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
              <a:cs typeface=""/>
            </a:endParaRPr>
          </a:p>
        </p:txBody>
      </p:sp>
      <p:pic>
        <p:nvPicPr>
          <p:cNvPr id="17" name="Picture 16"/>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27253" y="1338184"/>
            <a:ext cx="7478049" cy="1912989"/>
          </a:xfrm>
          <a:prstGeom prst="rect">
            <a:avLst/>
          </a:prstGeom>
        </p:spPr>
      </p:pic>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46958" y="2009233"/>
            <a:ext cx="843829" cy="191971"/>
          </a:xfrm>
          <a:prstGeom prst="rect">
            <a:avLst/>
          </a:prstGeom>
        </p:spPr>
      </p:pic>
      <p:pic>
        <p:nvPicPr>
          <p:cNvPr id="19" name="Picture 1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732640" y="2763583"/>
            <a:ext cx="1112225" cy="598627"/>
          </a:xfrm>
          <a:prstGeom prst="rect">
            <a:avLst/>
          </a:prstGeom>
        </p:spPr>
      </p:pic>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61947" y="4057782"/>
            <a:ext cx="1096253" cy="511907"/>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500641" y="5471104"/>
            <a:ext cx="1332891" cy="166065"/>
          </a:xfrm>
          <a:prstGeom prst="rect">
            <a:avLst/>
          </a:prstGeom>
        </p:spPr>
      </p:pic>
      <p:pic>
        <p:nvPicPr>
          <p:cNvPr id="22" name="Picture 16" descr="http://www.iconsdb.com/icons/download/green/checked-checkbox-512.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94568" y="4013114"/>
            <a:ext cx="533998" cy="5339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ttp://www.iconsdb.com/icons/download/green/checked-checkbox-512.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490150" y="4021097"/>
            <a:ext cx="533998" cy="53399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http://www.iconsdb.com/icons/download/green/checked-checkbox-512.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813730" y="4021097"/>
            <a:ext cx="533998" cy="53399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16627" y="3470183"/>
            <a:ext cx="2483295" cy="2169825"/>
          </a:xfrm>
          <a:prstGeom prst="rect">
            <a:avLst/>
          </a:prstGeom>
          <a:noFill/>
        </p:spPr>
        <p:txBody>
          <a:bodyPr wrap="square" rtlCol="0">
            <a:spAutoFit/>
          </a:bodyPr>
          <a:lstStyle/>
          <a:p>
            <a:r>
              <a:rPr lang="en-US" b="1" u="sng" dirty="0"/>
              <a:t>Shorten Delivery Time</a:t>
            </a:r>
          </a:p>
          <a:p>
            <a:r>
              <a:rPr lang="en-US" sz="1100" dirty="0"/>
              <a:t>Having an automated process in place allows our technology teams to safely make changes without lengthy release processes getting the business capabilities to our customers sooner.</a:t>
            </a:r>
          </a:p>
          <a:p>
            <a:pPr marL="171450" indent="-171450">
              <a:buFontTx/>
              <a:buChar char="-"/>
            </a:pPr>
            <a:r>
              <a:rPr lang="en-US" sz="1100" dirty="0"/>
              <a:t>Manual Weekly/Bi-Weekly QA Cycle to Automated Daily QA Cycle</a:t>
            </a:r>
          </a:p>
          <a:p>
            <a:pPr marL="171450" indent="-171450">
              <a:buFontTx/>
              <a:buChar char="-"/>
            </a:pPr>
            <a:r>
              <a:rPr lang="en-US" sz="1100" dirty="0"/>
              <a:t>85% Reduction in Production Release Cycles (Testing, Security, Release)</a:t>
            </a:r>
          </a:p>
        </p:txBody>
      </p:sp>
      <p:sp>
        <p:nvSpPr>
          <p:cNvPr id="26" name="TextBox 25"/>
          <p:cNvSpPr txBox="1"/>
          <p:nvPr/>
        </p:nvSpPr>
        <p:spPr>
          <a:xfrm>
            <a:off x="4075820" y="3431261"/>
            <a:ext cx="2483295" cy="1723549"/>
          </a:xfrm>
          <a:prstGeom prst="rect">
            <a:avLst/>
          </a:prstGeom>
          <a:noFill/>
        </p:spPr>
        <p:txBody>
          <a:bodyPr wrap="square" rtlCol="0">
            <a:spAutoFit/>
          </a:bodyPr>
          <a:lstStyle/>
          <a:p>
            <a:r>
              <a:rPr lang="en-US" b="1" u="sng" dirty="0"/>
              <a:t>Greater Quality</a:t>
            </a:r>
          </a:p>
          <a:p>
            <a:r>
              <a:rPr lang="en-US" sz="1100" dirty="0"/>
              <a:t>Running tests several times a day identifies issues earlier and removing manual configuration brings a higher degree of stability to products going live.</a:t>
            </a:r>
          </a:p>
          <a:p>
            <a:pPr marL="171450" indent="-171450">
              <a:buFontTx/>
              <a:buChar char="-"/>
            </a:pPr>
            <a:r>
              <a:rPr lang="en-US" sz="1100" dirty="0"/>
              <a:t>Reduction in 30% of New Defects</a:t>
            </a:r>
          </a:p>
          <a:p>
            <a:pPr marL="171450" indent="-171450">
              <a:buFontTx/>
              <a:buChar char="-"/>
            </a:pPr>
            <a:r>
              <a:rPr lang="en-US" sz="1100" dirty="0"/>
              <a:t>Reduction in 50% of Deployment Failures</a:t>
            </a:r>
          </a:p>
        </p:txBody>
      </p:sp>
      <p:sp>
        <p:nvSpPr>
          <p:cNvPr id="27" name="TextBox 26"/>
          <p:cNvSpPr txBox="1"/>
          <p:nvPr/>
        </p:nvSpPr>
        <p:spPr>
          <a:xfrm>
            <a:off x="7462386" y="3431261"/>
            <a:ext cx="2483295" cy="2000548"/>
          </a:xfrm>
          <a:prstGeom prst="rect">
            <a:avLst/>
          </a:prstGeom>
          <a:noFill/>
        </p:spPr>
        <p:txBody>
          <a:bodyPr wrap="square" rtlCol="0">
            <a:spAutoFit/>
          </a:bodyPr>
          <a:lstStyle/>
          <a:p>
            <a:r>
              <a:rPr lang="en-US" b="1" u="sng" dirty="0"/>
              <a:t>Increased Automation</a:t>
            </a:r>
          </a:p>
          <a:p>
            <a:r>
              <a:rPr lang="en-US" sz="1100" dirty="0"/>
              <a:t>Automating will optimize testing and infrastructure resources enabling Key to develop a lean delivery process.</a:t>
            </a:r>
          </a:p>
          <a:p>
            <a:pPr marL="171450" indent="-171450">
              <a:buFontTx/>
              <a:buChar char="-"/>
            </a:pPr>
            <a:r>
              <a:rPr lang="en-US" sz="1100" dirty="0"/>
              <a:t>40% Optimization of Release &amp; Code Management</a:t>
            </a:r>
          </a:p>
          <a:p>
            <a:pPr marL="171450" indent="-171450">
              <a:buFontTx/>
              <a:buChar char="-"/>
            </a:pPr>
            <a:r>
              <a:rPr lang="en-US" sz="1100" dirty="0"/>
              <a:t>50% Optimization of Test Labor</a:t>
            </a:r>
          </a:p>
          <a:p>
            <a:pPr marL="171450" indent="-171450">
              <a:buFontTx/>
              <a:buChar char="-"/>
            </a:pPr>
            <a:r>
              <a:rPr lang="en-US" sz="1100" dirty="0"/>
              <a:t>20% Optimization of Infrastructure Engineering</a:t>
            </a:r>
          </a:p>
        </p:txBody>
      </p:sp>
      <p:pic>
        <p:nvPicPr>
          <p:cNvPr id="28" name="Content Placeholder 6"/>
          <p:cNvPicPr>
            <a:picLocks noGrp="1" noChangeAspect="1"/>
          </p:cNvPicPr>
          <p:nvPr>
            <p:ph idx="1"/>
          </p:nvPr>
        </p:nvPicPr>
        <p:blipFill rotWithShape="1">
          <a:blip r:embed="rId8" cstate="email">
            <a:extLst>
              <a:ext uri="{28A0092B-C50C-407E-A947-70E740481C1C}">
                <a14:useLocalDpi xmlns:a14="http://schemas.microsoft.com/office/drawing/2010/main"/>
              </a:ext>
            </a:extLst>
          </a:blip>
          <a:srcRect/>
          <a:stretch/>
        </p:blipFill>
        <p:spPr>
          <a:xfrm>
            <a:off x="4822551" y="0"/>
            <a:ext cx="2459577" cy="1029708"/>
          </a:xfrm>
        </p:spPr>
      </p:pic>
    </p:spTree>
    <p:extLst>
      <p:ext uri="{BB962C8B-B14F-4D97-AF65-F5344CB8AC3E}">
        <p14:creationId xmlns:p14="http://schemas.microsoft.com/office/powerpoint/2010/main" val="2047905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76876" y="5050301"/>
            <a:ext cx="1599978" cy="700878"/>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a:t>Getting started</a:t>
            </a:r>
          </a:p>
        </p:txBody>
      </p:sp>
      <p:pic>
        <p:nvPicPr>
          <p:cNvPr id="4" name="Picture 3"/>
          <p:cNvPicPr>
            <a:picLocks noChangeAspect="1"/>
          </p:cNvPicPr>
          <p:nvPr/>
        </p:nvPicPr>
        <p:blipFill>
          <a:blip r:embed="rId3"/>
          <a:stretch>
            <a:fillRect/>
          </a:stretch>
        </p:blipFill>
        <p:spPr>
          <a:xfrm>
            <a:off x="4117375" y="796385"/>
            <a:ext cx="8021564" cy="5859540"/>
          </a:xfrm>
          <a:prstGeom prst="rect">
            <a:avLst/>
          </a:prstGeom>
          <a:noFill/>
        </p:spPr>
      </p:pic>
      <p:sp>
        <p:nvSpPr>
          <p:cNvPr id="6" name="Oval 5"/>
          <p:cNvSpPr/>
          <p:nvPr/>
        </p:nvSpPr>
        <p:spPr>
          <a:xfrm>
            <a:off x="653953" y="1656886"/>
            <a:ext cx="405563" cy="406400"/>
          </a:xfrm>
          <a:prstGeom prst="ellipse">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a:t>
            </a:r>
          </a:p>
        </p:txBody>
      </p:sp>
      <p:sp>
        <p:nvSpPr>
          <p:cNvPr id="7" name="Oval 6"/>
          <p:cNvSpPr/>
          <p:nvPr/>
        </p:nvSpPr>
        <p:spPr>
          <a:xfrm>
            <a:off x="653952" y="2131605"/>
            <a:ext cx="405563" cy="406400"/>
          </a:xfrm>
          <a:prstGeom prst="ellipse">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T</a:t>
            </a:r>
          </a:p>
        </p:txBody>
      </p:sp>
      <p:sp>
        <p:nvSpPr>
          <p:cNvPr id="8" name="Oval 7"/>
          <p:cNvSpPr/>
          <p:nvPr/>
        </p:nvSpPr>
        <p:spPr>
          <a:xfrm>
            <a:off x="653952" y="2652624"/>
            <a:ext cx="405563" cy="406400"/>
          </a:xfrm>
          <a:prstGeom prst="ellipse">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D</a:t>
            </a:r>
          </a:p>
        </p:txBody>
      </p:sp>
      <p:sp>
        <p:nvSpPr>
          <p:cNvPr id="9" name="TextBox 8"/>
          <p:cNvSpPr txBox="1"/>
          <p:nvPr/>
        </p:nvSpPr>
        <p:spPr>
          <a:xfrm>
            <a:off x="1155953" y="1656886"/>
            <a:ext cx="2268417" cy="369332"/>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Containers</a:t>
            </a:r>
          </a:p>
        </p:txBody>
      </p:sp>
      <p:sp>
        <p:nvSpPr>
          <p:cNvPr id="10" name="TextBox 9"/>
          <p:cNvSpPr txBox="1"/>
          <p:nvPr/>
        </p:nvSpPr>
        <p:spPr>
          <a:xfrm>
            <a:off x="1155952" y="2150139"/>
            <a:ext cx="2268417" cy="369332"/>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Automated Testing</a:t>
            </a:r>
          </a:p>
        </p:txBody>
      </p:sp>
      <p:sp>
        <p:nvSpPr>
          <p:cNvPr id="11" name="TextBox 10"/>
          <p:cNvSpPr txBox="1"/>
          <p:nvPr/>
        </p:nvSpPr>
        <p:spPr>
          <a:xfrm>
            <a:off x="1155951" y="2652624"/>
            <a:ext cx="2268417" cy="369332"/>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Continuous Delivery</a:t>
            </a:r>
          </a:p>
        </p:txBody>
      </p:sp>
      <p:sp>
        <p:nvSpPr>
          <p:cNvPr id="12" name="Oval 11"/>
          <p:cNvSpPr/>
          <p:nvPr/>
        </p:nvSpPr>
        <p:spPr>
          <a:xfrm>
            <a:off x="8590212" y="3010223"/>
            <a:ext cx="405563" cy="406400"/>
          </a:xfrm>
          <a:prstGeom prst="ellipse">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a:t>
            </a:r>
          </a:p>
        </p:txBody>
      </p:sp>
      <p:sp>
        <p:nvSpPr>
          <p:cNvPr id="13" name="Oval 12"/>
          <p:cNvSpPr/>
          <p:nvPr/>
        </p:nvSpPr>
        <p:spPr>
          <a:xfrm>
            <a:off x="8572629" y="3456769"/>
            <a:ext cx="405563" cy="406400"/>
          </a:xfrm>
          <a:prstGeom prst="ellipse">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T</a:t>
            </a:r>
          </a:p>
        </p:txBody>
      </p:sp>
      <p:sp>
        <p:nvSpPr>
          <p:cNvPr id="14" name="Oval 13"/>
          <p:cNvSpPr/>
          <p:nvPr/>
        </p:nvSpPr>
        <p:spPr>
          <a:xfrm>
            <a:off x="9948974" y="4393499"/>
            <a:ext cx="405563" cy="406400"/>
          </a:xfrm>
          <a:prstGeom prst="ellipse">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T</a:t>
            </a:r>
          </a:p>
        </p:txBody>
      </p:sp>
      <p:sp>
        <p:nvSpPr>
          <p:cNvPr id="15" name="Oval 14"/>
          <p:cNvSpPr/>
          <p:nvPr/>
        </p:nvSpPr>
        <p:spPr>
          <a:xfrm>
            <a:off x="9409712" y="6106379"/>
            <a:ext cx="405563" cy="406400"/>
          </a:xfrm>
          <a:prstGeom prst="ellipse">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D</a:t>
            </a:r>
          </a:p>
        </p:txBody>
      </p:sp>
      <p:sp>
        <p:nvSpPr>
          <p:cNvPr id="18" name="TextBox 17"/>
          <p:cNvSpPr txBox="1"/>
          <p:nvPr/>
        </p:nvSpPr>
        <p:spPr>
          <a:xfrm>
            <a:off x="233916" y="1062691"/>
            <a:ext cx="2315483" cy="461665"/>
          </a:xfrm>
          <a:prstGeom prst="rect">
            <a:avLst/>
          </a:prstGeom>
          <a:noFill/>
        </p:spPr>
        <p:txBody>
          <a:bodyPr wrap="square" rtlCol="0">
            <a:spAutoFit/>
          </a:bodyPr>
          <a:lstStyle/>
          <a:p>
            <a:r>
              <a:rPr lang="en-US" sz="2400" b="1" dirty="0"/>
              <a:t>Focus Areas</a:t>
            </a:r>
          </a:p>
        </p:txBody>
      </p:sp>
      <p:sp>
        <p:nvSpPr>
          <p:cNvPr id="19" name="TextBox 18"/>
          <p:cNvSpPr txBox="1"/>
          <p:nvPr/>
        </p:nvSpPr>
        <p:spPr>
          <a:xfrm>
            <a:off x="233915" y="3159926"/>
            <a:ext cx="2315483" cy="461665"/>
          </a:xfrm>
          <a:prstGeom prst="rect">
            <a:avLst/>
          </a:prstGeom>
          <a:noFill/>
        </p:spPr>
        <p:txBody>
          <a:bodyPr wrap="square" rtlCol="0">
            <a:spAutoFit/>
          </a:bodyPr>
          <a:lstStyle/>
          <a:p>
            <a:r>
              <a:rPr lang="en-US" sz="2400" b="1"/>
              <a:t>Projects</a:t>
            </a:r>
            <a:endParaRPr lang="en-US" sz="2400" b="1" dirty="0"/>
          </a:p>
        </p:txBody>
      </p:sp>
      <p:sp>
        <p:nvSpPr>
          <p:cNvPr id="20" name="TextBox 19"/>
          <p:cNvSpPr txBox="1"/>
          <p:nvPr/>
        </p:nvSpPr>
        <p:spPr>
          <a:xfrm>
            <a:off x="233914" y="4484002"/>
            <a:ext cx="2315483" cy="461665"/>
          </a:xfrm>
          <a:prstGeom prst="rect">
            <a:avLst/>
          </a:prstGeom>
          <a:noFill/>
        </p:spPr>
        <p:txBody>
          <a:bodyPr wrap="square" rtlCol="0">
            <a:spAutoFit/>
          </a:bodyPr>
          <a:lstStyle/>
          <a:p>
            <a:r>
              <a:rPr lang="en-US" sz="2400" b="1" dirty="0"/>
              <a:t>Team</a:t>
            </a: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45" y="3250723"/>
            <a:ext cx="2143686" cy="1183072"/>
          </a:xfrm>
          <a:prstGeom prst="rect">
            <a:avLst/>
          </a:prstGeom>
        </p:spPr>
      </p:pic>
      <p:sp>
        <p:nvSpPr>
          <p:cNvPr id="22" name="Rectangle 21"/>
          <p:cNvSpPr/>
          <p:nvPr/>
        </p:nvSpPr>
        <p:spPr>
          <a:xfrm rot="20616624">
            <a:off x="2384764" y="4060400"/>
            <a:ext cx="267164" cy="328068"/>
          </a:xfrm>
          <a:prstGeom prst="rect">
            <a:avLst/>
          </a:prstGeom>
          <a:solidFill>
            <a:srgbClr val="E2DD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5" cstate="email">
            <a:clrChange>
              <a:clrFrom>
                <a:srgbClr val="FDFDFD"/>
              </a:clrFrom>
              <a:clrTo>
                <a:srgbClr val="FDFDFD">
                  <a:alpha val="0"/>
                </a:srgbClr>
              </a:clrTo>
            </a:clrChange>
            <a:extLst>
              <a:ext uri="{28A0092B-C50C-407E-A947-70E740481C1C}">
                <a14:useLocalDpi xmlns:a14="http://schemas.microsoft.com/office/drawing/2010/main"/>
              </a:ext>
            </a:extLst>
          </a:blip>
          <a:stretch>
            <a:fillRect/>
          </a:stretch>
        </p:blipFill>
        <p:spPr>
          <a:xfrm>
            <a:off x="324173" y="4836379"/>
            <a:ext cx="1970092" cy="1186971"/>
          </a:xfrm>
          <a:prstGeom prst="rect">
            <a:avLst/>
          </a:prstGeom>
        </p:spPr>
      </p:pic>
      <p:sp>
        <p:nvSpPr>
          <p:cNvPr id="26" name="TextBox 25"/>
          <p:cNvSpPr txBox="1"/>
          <p:nvPr/>
        </p:nvSpPr>
        <p:spPr>
          <a:xfrm>
            <a:off x="2528131" y="5720310"/>
            <a:ext cx="1527457" cy="369332"/>
          </a:xfrm>
          <a:prstGeom prst="rect">
            <a:avLst/>
          </a:prstGeom>
          <a:noFill/>
        </p:spPr>
        <p:txBody>
          <a:bodyPr wrap="square" rtlCol="0">
            <a:spAutoFit/>
          </a:bodyPr>
          <a:lstStyle/>
          <a:p>
            <a:r>
              <a:rPr lang="en-US"/>
              <a:t>Angel Funded</a:t>
            </a:r>
          </a:p>
        </p:txBody>
      </p:sp>
      <p:sp>
        <p:nvSpPr>
          <p:cNvPr id="27" name="TextBox 26"/>
          <p:cNvSpPr txBox="1"/>
          <p:nvPr/>
        </p:nvSpPr>
        <p:spPr>
          <a:xfrm>
            <a:off x="819830" y="5745118"/>
            <a:ext cx="1628494" cy="369332"/>
          </a:xfrm>
          <a:prstGeom prst="rect">
            <a:avLst/>
          </a:prstGeom>
          <a:noFill/>
        </p:spPr>
        <p:txBody>
          <a:bodyPr wrap="square" rtlCol="0">
            <a:spAutoFit/>
          </a:bodyPr>
          <a:lstStyle/>
          <a:p>
            <a:r>
              <a:rPr lang="en-US"/>
              <a:t>Change Agents</a:t>
            </a:r>
          </a:p>
        </p:txBody>
      </p:sp>
    </p:spTree>
    <p:extLst>
      <p:ext uri="{BB962C8B-B14F-4D97-AF65-F5344CB8AC3E}">
        <p14:creationId xmlns:p14="http://schemas.microsoft.com/office/powerpoint/2010/main" val="26538599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10918</TotalTime>
  <Words>1241</Words>
  <Application>Microsoft Macintosh PowerPoint</Application>
  <PresentationFormat>Widescreen</PresentationFormat>
  <Paragraphs>178</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Abadi MT Condensed Extra Bold</vt:lpstr>
      <vt:lpstr>Arial</vt:lpstr>
      <vt:lpstr>Calibri</vt:lpstr>
      <vt:lpstr>Century Gothic</vt:lpstr>
      <vt:lpstr>Garamond</vt:lpstr>
      <vt:lpstr>Gill Sans MT</vt:lpstr>
      <vt:lpstr>Gallery</vt:lpstr>
      <vt:lpstr>Banking on Devops</vt:lpstr>
      <vt:lpstr>About Keybank</vt:lpstr>
      <vt:lpstr>Admitting you have a problem</vt:lpstr>
      <vt:lpstr>Executive direction</vt:lpstr>
      <vt:lpstr>START Process defined</vt:lpstr>
      <vt:lpstr>Start process cont.</vt:lpstr>
      <vt:lpstr>The outcome</vt:lpstr>
      <vt:lpstr>Elevator pitch</vt:lpstr>
      <vt:lpstr>Getting started</vt:lpstr>
      <vt:lpstr>tooling</vt:lpstr>
      <vt:lpstr>Containergeddon &amp; Generation C</vt:lpstr>
      <vt:lpstr>battleship for containergeddon</vt:lpstr>
      <vt:lpstr>High velocity quality assurance</vt:lpstr>
      <vt:lpstr>Continuous delivery</vt:lpstr>
      <vt:lpstr>Goal progression</vt:lpstr>
      <vt:lpstr>Employing and contributing to open source</vt:lpstr>
      <vt:lpstr>Biggest speed bumps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Rzeszotarski</dc:creator>
  <cp:lastModifiedBy>Alex Broderick-Forster</cp:lastModifiedBy>
  <cp:revision>70</cp:revision>
  <dcterms:created xsi:type="dcterms:W3CDTF">2016-10-19T14:34:23Z</dcterms:created>
  <dcterms:modified xsi:type="dcterms:W3CDTF">2021-05-07T11:12:43Z</dcterms:modified>
</cp:coreProperties>
</file>